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18"/>
  </p:notesMasterIdLst>
  <p:handoutMasterIdLst>
    <p:handoutMasterId r:id="rId19"/>
  </p:handoutMasterIdLst>
  <p:sldIdLst>
    <p:sldId id="256" r:id="rId3"/>
    <p:sldId id="257" r:id="rId4"/>
    <p:sldId id="261" r:id="rId5"/>
    <p:sldId id="262" r:id="rId6"/>
    <p:sldId id="268" r:id="rId7"/>
    <p:sldId id="269" r:id="rId8"/>
    <p:sldId id="270" r:id="rId9"/>
    <p:sldId id="271" r:id="rId10"/>
    <p:sldId id="277" r:id="rId11"/>
    <p:sldId id="275" r:id="rId12"/>
    <p:sldId id="272" r:id="rId13"/>
    <p:sldId id="273" r:id="rId14"/>
    <p:sldId id="274" r:id="rId15"/>
    <p:sldId id="276" r:id="rId16"/>
    <p:sldId id="25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D7C8"/>
    <a:srgbClr val="ECDF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054" autoAdjust="0"/>
  </p:normalViewPr>
  <p:slideViewPr>
    <p:cSldViewPr snapToGrid="0">
      <p:cViewPr varScale="1">
        <p:scale>
          <a:sx n="49" d="100"/>
          <a:sy n="49" d="100"/>
        </p:scale>
        <p:origin x="48" y="3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F52AFD4-A812-496F-96D6-E4020FBA09F5}" type="datetimeFigureOut">
              <a:rPr lang="en-GB" smtClean="0"/>
              <a:t>12/07/2022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9859F4-F51B-470F-8AFD-302496773312}" type="slidenum">
              <a:rPr lang="en-GB" smtClean="0"/>
              <a:t>‹#›</a:t>
            </a:fld>
            <a:endParaRPr lang="en-GB"/>
          </a:p>
        </p:txBody>
      </p:sp>
    </p:spTree>
    <p:extLst>
      <p:ext uri="{BB962C8B-B14F-4D97-AF65-F5344CB8AC3E}">
        <p14:creationId xmlns:p14="http://schemas.microsoft.com/office/powerpoint/2010/main" val="400958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E9BF6-07C0-4C9A-A5C0-7E1831EE2ABA}" type="datetimeFigureOut">
              <a:rPr lang="en-GB" smtClean="0"/>
              <a:t>12/07/2022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CD975-8F0E-472F-B042-D359DB649879}" type="slidenum">
              <a:rPr lang="en-GB" smtClean="0"/>
              <a:t>‹#›</a:t>
            </a:fld>
            <a:endParaRPr lang="en-GB"/>
          </a:p>
        </p:txBody>
      </p:sp>
    </p:spTree>
    <p:extLst>
      <p:ext uri="{BB962C8B-B14F-4D97-AF65-F5344CB8AC3E}">
        <p14:creationId xmlns:p14="http://schemas.microsoft.com/office/powerpoint/2010/main" val="46338998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meo.com/69907024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a:t>
            </a:fld>
            <a:endParaRPr lang="en-GB"/>
          </a:p>
        </p:txBody>
      </p:sp>
    </p:spTree>
    <p:extLst>
      <p:ext uri="{BB962C8B-B14F-4D97-AF65-F5344CB8AC3E}">
        <p14:creationId xmlns:p14="http://schemas.microsoft.com/office/powerpoint/2010/main" val="3858190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a:t>
            </a:r>
            <a:r>
              <a:rPr lang="en-GB" baseline="0" dirty="0"/>
              <a:t> video will not play on your device, use Vimeo version - </a:t>
            </a:r>
            <a:r>
              <a:rPr lang="en-GB" sz="1200" b="0" i="0" kern="1200" dirty="0">
                <a:solidFill>
                  <a:schemeClr val="tx1"/>
                </a:solidFill>
                <a:effectLst/>
                <a:latin typeface="+mn-lt"/>
                <a:ea typeface="+mn-ea"/>
                <a:cs typeface="+mn-cs"/>
                <a:hlinkClick r:id="rId3"/>
              </a:rPr>
              <a:t>https://vimeo.com</a:t>
            </a:r>
            <a:r>
              <a:rPr lang="en-GB" sz="1200" b="0" i="0" kern="1200">
                <a:solidFill>
                  <a:schemeClr val="tx1"/>
                </a:solidFill>
                <a:effectLst/>
                <a:latin typeface="+mn-lt"/>
                <a:ea typeface="+mn-ea"/>
                <a:cs typeface="+mn-cs"/>
                <a:hlinkClick r:id="rId3"/>
              </a:rPr>
              <a:t>/699070247</a:t>
            </a:r>
            <a:r>
              <a:rPr lang="en-GB" sz="1200" b="0" i="0" kern="1200">
                <a:solidFill>
                  <a:schemeClr val="tx1"/>
                </a:solidFill>
                <a:effectLst/>
                <a:latin typeface="+mn-lt"/>
                <a:ea typeface="+mn-ea"/>
                <a:cs typeface="+mn-cs"/>
              </a:rPr>
              <a:t>, Password -</a:t>
            </a:r>
            <a:r>
              <a:rPr lang="en-GB" sz="1200" b="0" i="0" kern="1200" dirty="0">
                <a:solidFill>
                  <a:schemeClr val="tx1"/>
                </a:solidFill>
                <a:effectLst/>
                <a:latin typeface="+mn-lt"/>
                <a:ea typeface="+mn-ea"/>
                <a:cs typeface="+mn-cs"/>
              </a:rPr>
              <a:t> </a:t>
            </a:r>
            <a:r>
              <a:rPr lang="en-GB" sz="1200" b="0" i="1" kern="1200">
                <a:solidFill>
                  <a:schemeClr val="tx1"/>
                </a:solidFill>
                <a:effectLst/>
                <a:latin typeface="+mn-lt"/>
                <a:ea typeface="+mn-ea"/>
                <a:cs typeface="+mn-cs"/>
              </a:rPr>
              <a:t>BystanderNCA22</a:t>
            </a:r>
            <a:endParaRPr lang="en-GB" sz="1200" b="0" i="0" kern="120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35CD975-8F0E-472F-B042-D359DB649879}" type="slidenum">
              <a:rPr lang="en-GB" smtClean="0"/>
              <a:t>11</a:t>
            </a:fld>
            <a:endParaRPr lang="en-GB"/>
          </a:p>
        </p:txBody>
      </p:sp>
    </p:spTree>
    <p:extLst>
      <p:ext uri="{BB962C8B-B14F-4D97-AF65-F5344CB8AC3E}">
        <p14:creationId xmlns:p14="http://schemas.microsoft.com/office/powerpoint/2010/main" val="4060081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12</a:t>
            </a:fld>
            <a:endParaRPr lang="en-GB"/>
          </a:p>
        </p:txBody>
      </p:sp>
    </p:spTree>
    <p:extLst>
      <p:ext uri="{BB962C8B-B14F-4D97-AF65-F5344CB8AC3E}">
        <p14:creationId xmlns:p14="http://schemas.microsoft.com/office/powerpoint/2010/main" val="23478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13</a:t>
            </a:fld>
            <a:endParaRPr lang="en-GB"/>
          </a:p>
        </p:txBody>
      </p:sp>
    </p:spTree>
    <p:extLst>
      <p:ext uri="{BB962C8B-B14F-4D97-AF65-F5344CB8AC3E}">
        <p14:creationId xmlns:p14="http://schemas.microsoft.com/office/powerpoint/2010/main" val="1236692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14</a:t>
            </a:fld>
            <a:endParaRPr lang="en-GB"/>
          </a:p>
        </p:txBody>
      </p:sp>
    </p:spTree>
    <p:extLst>
      <p:ext uri="{BB962C8B-B14F-4D97-AF65-F5344CB8AC3E}">
        <p14:creationId xmlns:p14="http://schemas.microsoft.com/office/powerpoint/2010/main" val="245136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15</a:t>
            </a:fld>
            <a:endParaRPr lang="en-GB"/>
          </a:p>
        </p:txBody>
      </p:sp>
    </p:spTree>
    <p:extLst>
      <p:ext uri="{BB962C8B-B14F-4D97-AF65-F5344CB8AC3E}">
        <p14:creationId xmlns:p14="http://schemas.microsoft.com/office/powerpoint/2010/main" val="394840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2</a:t>
            </a:fld>
            <a:endParaRPr lang="en-GB"/>
          </a:p>
        </p:txBody>
      </p:sp>
    </p:spTree>
    <p:extLst>
      <p:ext uri="{BB962C8B-B14F-4D97-AF65-F5344CB8AC3E}">
        <p14:creationId xmlns:p14="http://schemas.microsoft.com/office/powerpoint/2010/main" val="2870325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3</a:t>
            </a:fld>
            <a:endParaRPr lang="en-GB"/>
          </a:p>
        </p:txBody>
      </p:sp>
    </p:spTree>
    <p:extLst>
      <p:ext uri="{BB962C8B-B14F-4D97-AF65-F5344CB8AC3E}">
        <p14:creationId xmlns:p14="http://schemas.microsoft.com/office/powerpoint/2010/main" val="2996474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4</a:t>
            </a:fld>
            <a:endParaRPr lang="en-GB"/>
          </a:p>
        </p:txBody>
      </p:sp>
    </p:spTree>
    <p:extLst>
      <p:ext uri="{BB962C8B-B14F-4D97-AF65-F5344CB8AC3E}">
        <p14:creationId xmlns:p14="http://schemas.microsoft.com/office/powerpoint/2010/main" val="2164971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5</a:t>
            </a:fld>
            <a:endParaRPr lang="en-GB"/>
          </a:p>
        </p:txBody>
      </p:sp>
    </p:spTree>
    <p:extLst>
      <p:ext uri="{BB962C8B-B14F-4D97-AF65-F5344CB8AC3E}">
        <p14:creationId xmlns:p14="http://schemas.microsoft.com/office/powerpoint/2010/main" val="2488898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6</a:t>
            </a:fld>
            <a:endParaRPr lang="en-GB"/>
          </a:p>
        </p:txBody>
      </p:sp>
    </p:spTree>
    <p:extLst>
      <p:ext uri="{BB962C8B-B14F-4D97-AF65-F5344CB8AC3E}">
        <p14:creationId xmlns:p14="http://schemas.microsoft.com/office/powerpoint/2010/main" val="4218821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7</a:t>
            </a:fld>
            <a:endParaRPr lang="en-GB"/>
          </a:p>
        </p:txBody>
      </p:sp>
    </p:spTree>
    <p:extLst>
      <p:ext uri="{BB962C8B-B14F-4D97-AF65-F5344CB8AC3E}">
        <p14:creationId xmlns:p14="http://schemas.microsoft.com/office/powerpoint/2010/main" val="2257049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8</a:t>
            </a:fld>
            <a:endParaRPr lang="en-GB"/>
          </a:p>
        </p:txBody>
      </p:sp>
    </p:spTree>
    <p:extLst>
      <p:ext uri="{BB962C8B-B14F-4D97-AF65-F5344CB8AC3E}">
        <p14:creationId xmlns:p14="http://schemas.microsoft.com/office/powerpoint/2010/main" val="671813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10</a:t>
            </a:fld>
            <a:endParaRPr lang="en-GB"/>
          </a:p>
        </p:txBody>
      </p:sp>
    </p:spTree>
    <p:extLst>
      <p:ext uri="{BB962C8B-B14F-4D97-AF65-F5344CB8AC3E}">
        <p14:creationId xmlns:p14="http://schemas.microsoft.com/office/powerpoint/2010/main" val="25359886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Master" Target="../slideMasters/slideMaster1.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Year 8">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996AF5-CB38-40C1-B7C8-5C75B96992D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2" name="Title 1">
            <a:extLst>
              <a:ext uri="{FF2B5EF4-FFF2-40B4-BE49-F238E27FC236}">
                <a16:creationId xmlns:a16="http://schemas.microsoft.com/office/drawing/2014/main" id="{C476AE02-D1D1-4D89-9C63-306C193C1DC0}"/>
              </a:ext>
            </a:extLst>
          </p:cNvPr>
          <p:cNvSpPr>
            <a:spLocks noGrp="1"/>
          </p:cNvSpPr>
          <p:nvPr>
            <p:ph type="ctrTitle"/>
          </p:nvPr>
        </p:nvSpPr>
        <p:spPr>
          <a:xfrm>
            <a:off x="838200" y="2941736"/>
            <a:ext cx="9144000" cy="2387600"/>
          </a:xfrm>
        </p:spPr>
        <p:txBody>
          <a:bodyPr anchor="b">
            <a:normAutofit/>
          </a:bodyPr>
          <a:lstStyle>
            <a:lvl1pPr algn="l">
              <a:defRPr sz="6600" b="1">
                <a:solidFill>
                  <a:schemeClr val="bg1"/>
                </a:solidFill>
                <a:latin typeface="Open Sans" pitchFamily="2" charset="0"/>
                <a:ea typeface="Open Sans" pitchFamily="2" charset="0"/>
                <a:cs typeface="Open Sans" pitchFamily="2" charset="0"/>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DA6F0304-F906-40D7-8634-46A14D02A827}"/>
              </a:ext>
            </a:extLst>
          </p:cNvPr>
          <p:cNvSpPr>
            <a:spLocks noGrp="1"/>
          </p:cNvSpPr>
          <p:nvPr>
            <p:ph type="dt" sz="half" idx="10"/>
          </p:nvPr>
        </p:nvSpPr>
        <p:spPr/>
        <p:txBody>
          <a:bodyPr/>
          <a:lstStyle/>
          <a:p>
            <a:fld id="{195A001C-18A5-45B3-B34A-F391E05BF072}" type="datetime1">
              <a:rPr lang="en-GB" smtClean="0"/>
              <a:t>12/07/2022</a:t>
            </a:fld>
            <a:endParaRPr lang="en-GB"/>
          </a:p>
        </p:txBody>
      </p:sp>
      <p:sp>
        <p:nvSpPr>
          <p:cNvPr id="5" name="Footer Placeholder 4">
            <a:extLst>
              <a:ext uri="{FF2B5EF4-FFF2-40B4-BE49-F238E27FC236}">
                <a16:creationId xmlns:a16="http://schemas.microsoft.com/office/drawing/2014/main" id="{E51C1322-6101-4D82-9DB3-EB584B58EC22}"/>
              </a:ext>
            </a:extLst>
          </p:cNvPr>
          <p:cNvSpPr>
            <a:spLocks noGrp="1"/>
          </p:cNvSpPr>
          <p:nvPr>
            <p:ph type="ftr" sz="quarter" idx="11"/>
          </p:nvPr>
        </p:nvSpPr>
        <p:spPr/>
        <p:txBody>
          <a:bodyPr/>
          <a:lstStyle/>
          <a:p>
            <a:endParaRPr lang="en-GB"/>
          </a:p>
        </p:txBody>
      </p:sp>
      <p:pic>
        <p:nvPicPr>
          <p:cNvPr id="7" name="Picture 6">
            <a:extLst>
              <a:ext uri="{FF2B5EF4-FFF2-40B4-BE49-F238E27FC236}">
                <a16:creationId xmlns:a16="http://schemas.microsoft.com/office/drawing/2014/main" id="{775EA754-7E01-412F-80F3-B596525974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22670" y="5617930"/>
            <a:ext cx="1662260" cy="920982"/>
          </a:xfrm>
          <a:prstGeom prst="rect">
            <a:avLst/>
          </a:prstGeom>
        </p:spPr>
      </p:pic>
      <p:pic>
        <p:nvPicPr>
          <p:cNvPr id="11" name="Picture 10">
            <a:extLst>
              <a:ext uri="{FF2B5EF4-FFF2-40B4-BE49-F238E27FC236}">
                <a16:creationId xmlns:a16="http://schemas.microsoft.com/office/drawing/2014/main" id="{0A881C15-3F9C-46A1-B790-5E477A9C10B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19922" b="27215"/>
          <a:stretch/>
        </p:blipFill>
        <p:spPr>
          <a:xfrm>
            <a:off x="0" y="6492875"/>
            <a:ext cx="12192000" cy="365125"/>
          </a:xfrm>
          <a:prstGeom prst="rect">
            <a:avLst/>
          </a:prstGeom>
        </p:spPr>
      </p:pic>
      <p:sp>
        <p:nvSpPr>
          <p:cNvPr id="6" name="Slide Number Placeholder 5">
            <a:extLst>
              <a:ext uri="{FF2B5EF4-FFF2-40B4-BE49-F238E27FC236}">
                <a16:creationId xmlns:a16="http://schemas.microsoft.com/office/drawing/2014/main" id="{C74ED719-4CCA-4A99-B16B-727A63F344C8}"/>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3" name="Picture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82264" y="26150"/>
            <a:ext cx="6602665" cy="1376537"/>
          </a:xfrm>
          <a:prstGeom prst="rect">
            <a:avLst/>
          </a:prstGeom>
        </p:spPr>
      </p:pic>
      <p:sp>
        <p:nvSpPr>
          <p:cNvPr id="8" name="TextBox 7"/>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10" name="TextBox 9"/>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255088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EF49E-5999-4FA1-8121-4F47453EBAC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4AB093-A685-4DE7-BBF0-B9EAB12BF98B}"/>
              </a:ext>
            </a:extLst>
          </p:cNvPr>
          <p:cNvSpPr>
            <a:spLocks noGrp="1"/>
          </p:cNvSpPr>
          <p:nvPr>
            <p:ph type="dt" sz="half" idx="10"/>
          </p:nvPr>
        </p:nvSpPr>
        <p:spPr/>
        <p:txBody>
          <a:bodyPr/>
          <a:lstStyle/>
          <a:p>
            <a:fld id="{789FD874-25DF-4290-965B-BDFE8E6FDD02}" type="datetime1">
              <a:rPr lang="en-GB" smtClean="0"/>
              <a:t>12/07/2022</a:t>
            </a:fld>
            <a:endParaRPr lang="en-GB"/>
          </a:p>
        </p:txBody>
      </p:sp>
      <p:sp>
        <p:nvSpPr>
          <p:cNvPr id="4" name="Footer Placeholder 3">
            <a:extLst>
              <a:ext uri="{FF2B5EF4-FFF2-40B4-BE49-F238E27FC236}">
                <a16:creationId xmlns:a16="http://schemas.microsoft.com/office/drawing/2014/main" id="{F5B8CE51-2809-4D08-A011-43B120C724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DB4585-EF7F-49AC-97E5-B79C9AC4A43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24842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5538C-DA02-4FF0-992E-E9AD316A3D64}"/>
              </a:ext>
            </a:extLst>
          </p:cNvPr>
          <p:cNvSpPr>
            <a:spLocks noGrp="1"/>
          </p:cNvSpPr>
          <p:nvPr>
            <p:ph type="dt" sz="half" idx="10"/>
          </p:nvPr>
        </p:nvSpPr>
        <p:spPr/>
        <p:txBody>
          <a:bodyPr/>
          <a:lstStyle/>
          <a:p>
            <a:fld id="{F9BA3C94-1734-4BE9-A3CC-5DE515CDA07F}" type="datetime1">
              <a:rPr lang="en-GB" smtClean="0"/>
              <a:t>12/07/2022</a:t>
            </a:fld>
            <a:endParaRPr lang="en-GB"/>
          </a:p>
        </p:txBody>
      </p:sp>
      <p:sp>
        <p:nvSpPr>
          <p:cNvPr id="3" name="Footer Placeholder 2">
            <a:extLst>
              <a:ext uri="{FF2B5EF4-FFF2-40B4-BE49-F238E27FC236}">
                <a16:creationId xmlns:a16="http://schemas.microsoft.com/office/drawing/2014/main" id="{E4A4888F-D3F0-45C4-A797-78509F9903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F4A003-8800-4A5C-A180-28F928A6772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227865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B662-EE72-4E03-9B8C-463CC82F92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502623-9ABF-41F0-A94E-F8FF78272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825DDC-C172-4E42-99B9-FB425A6815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6A02E5-0543-439E-B209-45C740D13182}"/>
              </a:ext>
            </a:extLst>
          </p:cNvPr>
          <p:cNvSpPr>
            <a:spLocks noGrp="1"/>
          </p:cNvSpPr>
          <p:nvPr>
            <p:ph type="dt" sz="half" idx="10"/>
          </p:nvPr>
        </p:nvSpPr>
        <p:spPr/>
        <p:txBody>
          <a:bodyPr/>
          <a:lstStyle/>
          <a:p>
            <a:fld id="{6630228F-0618-45B8-A5B7-932098AC1D9B}" type="datetime1">
              <a:rPr lang="en-GB" smtClean="0"/>
              <a:t>12/07/2022</a:t>
            </a:fld>
            <a:endParaRPr lang="en-GB"/>
          </a:p>
        </p:txBody>
      </p:sp>
      <p:sp>
        <p:nvSpPr>
          <p:cNvPr id="6" name="Footer Placeholder 5">
            <a:extLst>
              <a:ext uri="{FF2B5EF4-FFF2-40B4-BE49-F238E27FC236}">
                <a16:creationId xmlns:a16="http://schemas.microsoft.com/office/drawing/2014/main" id="{841715AE-AB6C-4E59-B9D0-1D48C97F76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59C0FE-F656-44C6-BEC8-67CD54CD505A}"/>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42193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26DF-A9A9-4F59-A2F2-E5B5D67E5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EC55D0-52A7-4029-AA47-2A63D726D7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ED38B27-4B47-4FDE-B225-D8D20222F0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994226-C675-41F9-99C4-706994AC1462}"/>
              </a:ext>
            </a:extLst>
          </p:cNvPr>
          <p:cNvSpPr>
            <a:spLocks noGrp="1"/>
          </p:cNvSpPr>
          <p:nvPr>
            <p:ph type="dt" sz="half" idx="10"/>
          </p:nvPr>
        </p:nvSpPr>
        <p:spPr/>
        <p:txBody>
          <a:bodyPr/>
          <a:lstStyle/>
          <a:p>
            <a:fld id="{4596ED26-1C9B-4DF3-B8B4-10D0D0B7961A}" type="datetime1">
              <a:rPr lang="en-GB" smtClean="0"/>
              <a:t>12/07/2022</a:t>
            </a:fld>
            <a:endParaRPr lang="en-GB"/>
          </a:p>
        </p:txBody>
      </p:sp>
      <p:sp>
        <p:nvSpPr>
          <p:cNvPr id="6" name="Footer Placeholder 5">
            <a:extLst>
              <a:ext uri="{FF2B5EF4-FFF2-40B4-BE49-F238E27FC236}">
                <a16:creationId xmlns:a16="http://schemas.microsoft.com/office/drawing/2014/main" id="{229E0197-C662-405E-85CA-F9A215A66E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CC4F73-5EF7-4A8C-B814-1C54BD11082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3245495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3C835-B86B-4451-85F4-AD22603891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2EA45E-B25E-4B17-88A7-7523D379F5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13167A-575E-4657-A71B-E24084E9E84B}"/>
              </a:ext>
            </a:extLst>
          </p:cNvPr>
          <p:cNvSpPr>
            <a:spLocks noGrp="1"/>
          </p:cNvSpPr>
          <p:nvPr>
            <p:ph type="dt" sz="half" idx="10"/>
          </p:nvPr>
        </p:nvSpPr>
        <p:spPr/>
        <p:txBody>
          <a:bodyPr/>
          <a:lstStyle/>
          <a:p>
            <a:fld id="{A8CDC78D-D032-4E50-B984-B9449055FF6B}" type="datetime1">
              <a:rPr lang="en-GB" smtClean="0"/>
              <a:t>12/07/2022</a:t>
            </a:fld>
            <a:endParaRPr lang="en-GB"/>
          </a:p>
        </p:txBody>
      </p:sp>
      <p:sp>
        <p:nvSpPr>
          <p:cNvPr id="5" name="Footer Placeholder 4">
            <a:extLst>
              <a:ext uri="{FF2B5EF4-FFF2-40B4-BE49-F238E27FC236}">
                <a16:creationId xmlns:a16="http://schemas.microsoft.com/office/drawing/2014/main" id="{EB01AF3E-443B-45F0-9DBA-5045D688DF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68C774-4691-4B2C-8637-D24B4A22E01A}"/>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689925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A53811-9103-49C6-B832-AEDC4E95E9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EF7D3B-A736-418E-B56A-CF9EF53B02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52A323-499C-4585-8BAE-8817F482A549}"/>
              </a:ext>
            </a:extLst>
          </p:cNvPr>
          <p:cNvSpPr>
            <a:spLocks noGrp="1"/>
          </p:cNvSpPr>
          <p:nvPr>
            <p:ph type="dt" sz="half" idx="10"/>
          </p:nvPr>
        </p:nvSpPr>
        <p:spPr/>
        <p:txBody>
          <a:bodyPr/>
          <a:lstStyle/>
          <a:p>
            <a:fld id="{2F1FD041-64D1-46A2-B0C4-96352B6C6B04}" type="datetime1">
              <a:rPr lang="en-GB" smtClean="0"/>
              <a:t>12/07/2022</a:t>
            </a:fld>
            <a:endParaRPr lang="en-GB"/>
          </a:p>
        </p:txBody>
      </p:sp>
      <p:sp>
        <p:nvSpPr>
          <p:cNvPr id="5" name="Footer Placeholder 4">
            <a:extLst>
              <a:ext uri="{FF2B5EF4-FFF2-40B4-BE49-F238E27FC236}">
                <a16:creationId xmlns:a16="http://schemas.microsoft.com/office/drawing/2014/main" id="{CEDCD7CE-EAD9-4874-BDB3-B18B5FA189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7FDE81-B1C4-4837-86F0-98201BBBBA7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1356351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Year 9">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DD8FCF-D531-490A-9169-1BA606EA1770}"/>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4000"/>
                    </a14:imgEffect>
                    <a14:imgEffect>
                      <a14:brightnessContrast bright="-10000" contrast="-60000"/>
                    </a14:imgEffect>
                  </a14:imgLayer>
                </a14:imgProps>
              </a:ext>
            </a:extLst>
          </a:blip>
          <a:stretch>
            <a:fillRect/>
          </a:stretch>
        </p:blipFill>
        <p:spPr>
          <a:xfrm>
            <a:off x="-2706" y="-3342"/>
            <a:ext cx="12197942" cy="6861342"/>
          </a:xfrm>
          <a:prstGeom prst="rect">
            <a:avLst/>
          </a:prstGeom>
          <a:effectLst/>
        </p:spPr>
      </p:pic>
      <p:sp>
        <p:nvSpPr>
          <p:cNvPr id="2" name="Title 1">
            <a:extLst>
              <a:ext uri="{FF2B5EF4-FFF2-40B4-BE49-F238E27FC236}">
                <a16:creationId xmlns:a16="http://schemas.microsoft.com/office/drawing/2014/main" id="{C476AE02-D1D1-4D89-9C63-306C193C1DC0}"/>
              </a:ext>
            </a:extLst>
          </p:cNvPr>
          <p:cNvSpPr>
            <a:spLocks noGrp="1"/>
          </p:cNvSpPr>
          <p:nvPr>
            <p:ph type="ctrTitle"/>
          </p:nvPr>
        </p:nvSpPr>
        <p:spPr>
          <a:xfrm>
            <a:off x="838200" y="2941736"/>
            <a:ext cx="9144000" cy="2387600"/>
          </a:xfrm>
        </p:spPr>
        <p:txBody>
          <a:bodyPr anchor="b">
            <a:normAutofit/>
          </a:bodyPr>
          <a:lstStyle>
            <a:lvl1pPr algn="l">
              <a:defRPr sz="6600" b="1">
                <a:solidFill>
                  <a:schemeClr val="bg1"/>
                </a:solidFill>
                <a:latin typeface="Open Sans" pitchFamily="2" charset="0"/>
                <a:ea typeface="Open Sans" pitchFamily="2" charset="0"/>
                <a:cs typeface="Open Sans" pitchFamily="2" charset="0"/>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DA6F0304-F906-40D7-8634-46A14D02A827}"/>
              </a:ext>
            </a:extLst>
          </p:cNvPr>
          <p:cNvSpPr>
            <a:spLocks noGrp="1"/>
          </p:cNvSpPr>
          <p:nvPr>
            <p:ph type="dt" sz="half" idx="10"/>
          </p:nvPr>
        </p:nvSpPr>
        <p:spPr/>
        <p:txBody>
          <a:bodyPr/>
          <a:lstStyle/>
          <a:p>
            <a:fld id="{195A001C-18A5-45B3-B34A-F391E05BF072}" type="datetime1">
              <a:rPr lang="en-GB" smtClean="0"/>
              <a:t>12/07/2022</a:t>
            </a:fld>
            <a:endParaRPr lang="en-GB"/>
          </a:p>
        </p:txBody>
      </p:sp>
      <p:sp>
        <p:nvSpPr>
          <p:cNvPr id="5" name="Footer Placeholder 4">
            <a:extLst>
              <a:ext uri="{FF2B5EF4-FFF2-40B4-BE49-F238E27FC236}">
                <a16:creationId xmlns:a16="http://schemas.microsoft.com/office/drawing/2014/main" id="{E51C1322-6101-4D82-9DB3-EB584B58EC22}"/>
              </a:ext>
            </a:extLst>
          </p:cNvPr>
          <p:cNvSpPr>
            <a:spLocks noGrp="1"/>
          </p:cNvSpPr>
          <p:nvPr>
            <p:ph type="ftr" sz="quarter" idx="11"/>
          </p:nvPr>
        </p:nvSpPr>
        <p:spPr/>
        <p:txBody>
          <a:bodyPr/>
          <a:lstStyle/>
          <a:p>
            <a:endParaRPr lang="en-GB"/>
          </a:p>
        </p:txBody>
      </p:sp>
      <p:pic>
        <p:nvPicPr>
          <p:cNvPr id="7" name="Picture 6">
            <a:extLst>
              <a:ext uri="{FF2B5EF4-FFF2-40B4-BE49-F238E27FC236}">
                <a16:creationId xmlns:a16="http://schemas.microsoft.com/office/drawing/2014/main" id="{775EA754-7E01-412F-80F3-B5965259748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2670" y="5617930"/>
            <a:ext cx="1662260" cy="920982"/>
          </a:xfrm>
          <a:prstGeom prst="rect">
            <a:avLst/>
          </a:prstGeom>
        </p:spPr>
      </p:pic>
      <p:pic>
        <p:nvPicPr>
          <p:cNvPr id="11" name="Picture 10">
            <a:extLst>
              <a:ext uri="{FF2B5EF4-FFF2-40B4-BE49-F238E27FC236}">
                <a16:creationId xmlns:a16="http://schemas.microsoft.com/office/drawing/2014/main" id="{0A881C15-3F9C-46A1-B790-5E477A9C10B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19922" b="27215"/>
          <a:stretch/>
        </p:blipFill>
        <p:spPr>
          <a:xfrm>
            <a:off x="0" y="6492875"/>
            <a:ext cx="12192000" cy="365125"/>
          </a:xfrm>
          <a:prstGeom prst="rect">
            <a:avLst/>
          </a:prstGeom>
        </p:spPr>
      </p:pic>
      <p:sp>
        <p:nvSpPr>
          <p:cNvPr id="6" name="Slide Number Placeholder 5">
            <a:extLst>
              <a:ext uri="{FF2B5EF4-FFF2-40B4-BE49-F238E27FC236}">
                <a16:creationId xmlns:a16="http://schemas.microsoft.com/office/drawing/2014/main" id="{C74ED719-4CCA-4A99-B16B-727A63F344C8}"/>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82264" y="26150"/>
            <a:ext cx="6602665" cy="1376537"/>
          </a:xfrm>
          <a:prstGeom prst="rect">
            <a:avLst/>
          </a:prstGeom>
        </p:spPr>
      </p:pic>
    </p:spTree>
    <p:extLst>
      <p:ext uri="{BB962C8B-B14F-4D97-AF65-F5344CB8AC3E}">
        <p14:creationId xmlns:p14="http://schemas.microsoft.com/office/powerpoint/2010/main" val="2952428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FAD5-04D1-4525-AC69-E42C6BB502FB}"/>
              </a:ext>
            </a:extLst>
          </p:cNvPr>
          <p:cNvSpPr>
            <a:spLocks noGrp="1"/>
          </p:cNvSpPr>
          <p:nvPr>
            <p:ph type="title" hasCustomPrompt="1"/>
          </p:nvPr>
        </p:nvSpPr>
        <p:spPr/>
        <p:txBody>
          <a:bodyPr/>
          <a:lstStyle>
            <a:lvl1pPr>
              <a:defRPr b="1">
                <a:latin typeface="Open Sans" pitchFamily="2" charset="0"/>
                <a:ea typeface="Open Sans" pitchFamily="2" charset="0"/>
                <a:cs typeface="Open Sans" pitchFamily="2" charset="0"/>
              </a:defRPr>
            </a:lvl1pPr>
          </a:lstStyle>
          <a:p>
            <a:r>
              <a:rPr lang="en-US" dirty="0"/>
              <a:t>Learning objectives title</a:t>
            </a:r>
            <a:endParaRPr lang="en-GB" dirty="0"/>
          </a:p>
        </p:txBody>
      </p:sp>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9922" b="27215"/>
          <a:stretch/>
        </p:blipFill>
        <p:spPr>
          <a:xfrm>
            <a:off x="-16042" y="6508917"/>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9" name="Picture 8">
            <a:extLst>
              <a:ext uri="{FF2B5EF4-FFF2-40B4-BE49-F238E27FC236}">
                <a16:creationId xmlns:a16="http://schemas.microsoft.com/office/drawing/2014/main" id="{5A92A3AB-B87C-47F2-A5CB-B8114E3E1C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53800" y="5646213"/>
            <a:ext cx="717585" cy="720455"/>
          </a:xfrm>
          <a:prstGeom prst="rect">
            <a:avLst/>
          </a:prstGeom>
        </p:spPr>
      </p:pic>
      <p:sp>
        <p:nvSpPr>
          <p:cNvPr id="5" name="Text Placeholder 4">
            <a:extLst>
              <a:ext uri="{FF2B5EF4-FFF2-40B4-BE49-F238E27FC236}">
                <a16:creationId xmlns:a16="http://schemas.microsoft.com/office/drawing/2014/main" id="{121BA3D3-54AF-4A24-963E-77797BE6ABA2}"/>
              </a:ext>
            </a:extLst>
          </p:cNvPr>
          <p:cNvSpPr>
            <a:spLocks noGrp="1"/>
          </p:cNvSpPr>
          <p:nvPr>
            <p:ph type="body" sz="quarter" idx="13"/>
          </p:nvPr>
        </p:nvSpPr>
        <p:spPr>
          <a:xfrm>
            <a:off x="838200" y="1943100"/>
            <a:ext cx="10515600" cy="4297362"/>
          </a:xfrm>
        </p:spPr>
        <p:txBody>
          <a:bodyPr numCol="2"/>
          <a:lstStyle>
            <a:lvl1pPr>
              <a:defRPr sz="2400" b="0">
                <a:latin typeface="Open Sans" pitchFamily="2" charset="0"/>
                <a:ea typeface="Open Sans" pitchFamily="2" charset="0"/>
                <a:cs typeface="Open Sans" pitchFamily="2" charset="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a:extLst>
              <a:ext uri="{FF2B5EF4-FFF2-40B4-BE49-F238E27FC236}">
                <a16:creationId xmlns:a16="http://schemas.microsoft.com/office/drawing/2014/main" id="{DEAF8D69-2EFC-4951-8065-5B72917EE56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3657" y="0"/>
            <a:ext cx="1442301" cy="1442301"/>
          </a:xfrm>
          <a:prstGeom prst="rect">
            <a:avLst/>
          </a:prstGeom>
        </p:spPr>
      </p:pic>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283128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FAD5-04D1-4525-AC69-E42C6BB502FB}"/>
              </a:ext>
            </a:extLst>
          </p:cNvPr>
          <p:cNvSpPr>
            <a:spLocks noGrp="1"/>
          </p:cNvSpPr>
          <p:nvPr>
            <p:ph type="title"/>
          </p:nvPr>
        </p:nvSpPr>
        <p:spPr/>
        <p:txBody>
          <a:bodyPr/>
          <a:lstStyle>
            <a:lvl1pPr>
              <a:defRPr b="1">
                <a:latin typeface="Open Sans" pitchFamily="2" charset="0"/>
                <a:ea typeface="Open Sans" pitchFamily="2" charset="0"/>
                <a:cs typeface="Open Sans"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A44B711-4B92-4F38-BE42-0F41FF755418}"/>
              </a:ext>
            </a:extLst>
          </p:cNvPr>
          <p:cNvSpPr>
            <a:spLocks noGrp="1"/>
          </p:cNvSpPr>
          <p:nvPr>
            <p:ph idx="1"/>
          </p:nvPr>
        </p:nvSpPr>
        <p:spPr/>
        <p:txBody>
          <a:bodyPr>
            <a:normAutofit/>
          </a:bodyPr>
          <a:lstStyle>
            <a:lvl1pPr>
              <a:defRPr sz="2400">
                <a:latin typeface="Open Sans" pitchFamily="2" charset="0"/>
                <a:ea typeface="Open Sans" pitchFamily="2" charset="0"/>
                <a:cs typeface="Open Sans" pitchFamily="2" charset="0"/>
              </a:defRPr>
            </a:lvl1pPr>
            <a:lvl2pPr>
              <a:defRPr sz="2400">
                <a:latin typeface="Open Sans" pitchFamily="2" charset="0"/>
                <a:ea typeface="Open Sans" pitchFamily="2" charset="0"/>
                <a:cs typeface="Open Sans" pitchFamily="2" charset="0"/>
              </a:defRPr>
            </a:lvl2pPr>
            <a:lvl3pPr>
              <a:defRPr sz="2400">
                <a:latin typeface="Open Sans" pitchFamily="2" charset="0"/>
                <a:ea typeface="Open Sans" pitchFamily="2" charset="0"/>
                <a:cs typeface="Open Sans" pitchFamily="2" charset="0"/>
              </a:defRPr>
            </a:lvl3pPr>
            <a:lvl4pPr>
              <a:defRPr sz="2400">
                <a:latin typeface="Open Sans" pitchFamily="2" charset="0"/>
                <a:ea typeface="Open Sans" pitchFamily="2" charset="0"/>
                <a:cs typeface="Open Sans" pitchFamily="2" charset="0"/>
              </a:defRPr>
            </a:lvl4pPr>
            <a:lvl5pPr>
              <a:defRPr sz="2400">
                <a:latin typeface="Open Sans" pitchFamily="2" charset="0"/>
                <a:ea typeface="Open Sans" pitchFamily="2" charset="0"/>
                <a:cs typeface="Open San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9922" b="27215"/>
          <a:stretch/>
        </p:blipFill>
        <p:spPr>
          <a:xfrm>
            <a:off x="0" y="6492875"/>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0" name="Picture 9">
            <a:extLst>
              <a:ext uri="{FF2B5EF4-FFF2-40B4-BE49-F238E27FC236}">
                <a16:creationId xmlns:a16="http://schemas.microsoft.com/office/drawing/2014/main" id="{51F911E4-55C9-4CB0-A722-B69B1C359D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53800" y="5646213"/>
            <a:ext cx="717585" cy="720455"/>
          </a:xfrm>
          <a:prstGeom prst="rect">
            <a:avLst/>
          </a:prstGeom>
        </p:spPr>
      </p:pic>
      <p:pic>
        <p:nvPicPr>
          <p:cNvPr id="12" name="Picture 11">
            <a:extLst>
              <a:ext uri="{FF2B5EF4-FFF2-40B4-BE49-F238E27FC236}">
                <a16:creationId xmlns:a16="http://schemas.microsoft.com/office/drawing/2014/main" id="{611137EC-A511-482F-B415-F5A1442C90C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3657" y="0"/>
            <a:ext cx="1442301" cy="1442301"/>
          </a:xfrm>
          <a:prstGeom prst="rect">
            <a:avLst/>
          </a:prstGeom>
        </p:spPr>
      </p:pic>
      <p:sp>
        <p:nvSpPr>
          <p:cNvPr id="4" name="TextBox 3"/>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5" name="TextBox 4"/>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164582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n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FAD5-04D1-4525-AC69-E42C6BB502FB}"/>
              </a:ext>
            </a:extLst>
          </p:cNvPr>
          <p:cNvSpPr>
            <a:spLocks noGrp="1"/>
          </p:cNvSpPr>
          <p:nvPr>
            <p:ph type="title"/>
          </p:nvPr>
        </p:nvSpPr>
        <p:spPr/>
        <p:txBody>
          <a:bodyPr/>
          <a:lstStyle>
            <a:lvl1pPr>
              <a:defRPr b="1">
                <a:latin typeface="Open Sans" pitchFamily="2" charset="0"/>
                <a:ea typeface="Open Sans" pitchFamily="2" charset="0"/>
                <a:cs typeface="Open Sans" pitchFamily="2" charset="0"/>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9922" b="27215"/>
          <a:stretch/>
        </p:blipFill>
        <p:spPr>
          <a:xfrm>
            <a:off x="0" y="6492875"/>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0" name="Picture 9">
            <a:extLst>
              <a:ext uri="{FF2B5EF4-FFF2-40B4-BE49-F238E27FC236}">
                <a16:creationId xmlns:a16="http://schemas.microsoft.com/office/drawing/2014/main" id="{218394DD-10FD-4935-9DB5-29E3E4FC084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33657" y="0"/>
            <a:ext cx="1442301" cy="1442301"/>
          </a:xfrm>
          <a:prstGeom prst="rect">
            <a:avLst/>
          </a:prstGeom>
        </p:spPr>
      </p:pic>
      <p:pic>
        <p:nvPicPr>
          <p:cNvPr id="12" name="Picture 11">
            <a:extLst>
              <a:ext uri="{FF2B5EF4-FFF2-40B4-BE49-F238E27FC236}">
                <a16:creationId xmlns:a16="http://schemas.microsoft.com/office/drawing/2014/main" id="{23AD3377-BED7-4CB6-BCB1-EF5E11CCF1B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53800" y="5646213"/>
            <a:ext cx="717585" cy="720455"/>
          </a:xfrm>
          <a:prstGeom prst="rect">
            <a:avLst/>
          </a:prstGeom>
        </p:spPr>
      </p:pic>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140364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pport servic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9922" b="27215"/>
          <a:stretch/>
        </p:blipFill>
        <p:spPr>
          <a:xfrm>
            <a:off x="0" y="6492875"/>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0" name="Graphic 9" descr="Users">
            <a:extLst>
              <a:ext uri="{FF2B5EF4-FFF2-40B4-BE49-F238E27FC236}">
                <a16:creationId xmlns:a16="http://schemas.microsoft.com/office/drawing/2014/main" id="{024813D5-9FDD-44AB-A0E3-F43311E75D7D}"/>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4937" y="1491035"/>
            <a:ext cx="914400" cy="914400"/>
          </a:xfrm>
          <a:prstGeom prst="rect">
            <a:avLst/>
          </a:prstGeom>
        </p:spPr>
      </p:pic>
      <p:pic>
        <p:nvPicPr>
          <p:cNvPr id="12" name="Picture 11">
            <a:extLst>
              <a:ext uri="{FF2B5EF4-FFF2-40B4-BE49-F238E27FC236}">
                <a16:creationId xmlns:a16="http://schemas.microsoft.com/office/drawing/2014/main" id="{B908C8C8-B50E-410E-AD27-F5DC937190B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032274" y="3814953"/>
            <a:ext cx="2127452" cy="1120458"/>
          </a:xfrm>
          <a:prstGeom prst="rect">
            <a:avLst/>
          </a:prstGeom>
        </p:spPr>
      </p:pic>
      <p:sp>
        <p:nvSpPr>
          <p:cNvPr id="13" name="TextBox 12">
            <a:extLst>
              <a:ext uri="{FF2B5EF4-FFF2-40B4-BE49-F238E27FC236}">
                <a16:creationId xmlns:a16="http://schemas.microsoft.com/office/drawing/2014/main" id="{9B4EC14F-DE9D-4F43-8A91-2A7129F2E767}"/>
              </a:ext>
            </a:extLst>
          </p:cNvPr>
          <p:cNvSpPr txBox="1"/>
          <p:nvPr userDrawn="1"/>
        </p:nvSpPr>
        <p:spPr>
          <a:xfrm>
            <a:off x="838200" y="2369918"/>
            <a:ext cx="5347874" cy="1323439"/>
          </a:xfrm>
          <a:prstGeom prst="rect">
            <a:avLst/>
          </a:prstGeom>
          <a:noFill/>
        </p:spPr>
        <p:txBody>
          <a:bodyPr wrap="square" rtlCol="0">
            <a:spAutoFit/>
          </a:bodyPr>
          <a:lstStyle/>
          <a:p>
            <a:pPr algn="l"/>
            <a:r>
              <a:rPr lang="en-GB" sz="1600" b="1" dirty="0">
                <a:latin typeface="Open Sans" pitchFamily="2" charset="0"/>
                <a:ea typeface="Open Sans" pitchFamily="2" charset="0"/>
                <a:cs typeface="Open Sans" pitchFamily="2" charset="0"/>
              </a:rPr>
              <a:t>Speak to a trusted adult. </a:t>
            </a:r>
            <a:r>
              <a:rPr lang="en-GB" sz="1600" dirty="0">
                <a:latin typeface="Open Sans" pitchFamily="2" charset="0"/>
                <a:ea typeface="Open Sans" pitchFamily="2" charset="0"/>
                <a:cs typeface="Open Sans" pitchFamily="2" charset="0"/>
              </a:rPr>
              <a:t>If a young person is worried about something that’s happened, talking to someone they know, like a teacher or parent, may make them feel better and help them plan what to do next if action is needed.</a:t>
            </a:r>
          </a:p>
        </p:txBody>
      </p:sp>
      <p:sp>
        <p:nvSpPr>
          <p:cNvPr id="15" name="TextBox 14">
            <a:extLst>
              <a:ext uri="{FF2B5EF4-FFF2-40B4-BE49-F238E27FC236}">
                <a16:creationId xmlns:a16="http://schemas.microsoft.com/office/drawing/2014/main" id="{9D178DEF-58CC-446C-AEF7-136D8D5C0746}"/>
              </a:ext>
            </a:extLst>
          </p:cNvPr>
          <p:cNvSpPr txBox="1"/>
          <p:nvPr userDrawn="1"/>
        </p:nvSpPr>
        <p:spPr>
          <a:xfrm>
            <a:off x="6440424" y="2369919"/>
            <a:ext cx="5511800" cy="1323439"/>
          </a:xfrm>
          <a:prstGeom prst="rect">
            <a:avLst/>
          </a:prstGeom>
          <a:noFill/>
        </p:spPr>
        <p:txBody>
          <a:bodyPr wrap="square" rtlCol="0">
            <a:spAutoFit/>
          </a:bodyPr>
          <a:lstStyle/>
          <a:p>
            <a:pPr algn="l"/>
            <a:r>
              <a:rPr lang="en-GB" sz="1600" b="1" dirty="0">
                <a:latin typeface="Open Sans" pitchFamily="2" charset="0"/>
                <a:ea typeface="Open Sans" pitchFamily="2" charset="0"/>
                <a:cs typeface="Open Sans" pitchFamily="2" charset="0"/>
              </a:rPr>
              <a:t>Childline </a:t>
            </a:r>
            <a:r>
              <a:rPr lang="en-GB" sz="1600" dirty="0">
                <a:latin typeface="Open Sans" pitchFamily="2" charset="0"/>
                <a:ea typeface="Open Sans" pitchFamily="2" charset="0"/>
                <a:cs typeface="Open Sans" pitchFamily="2" charset="0"/>
              </a:rPr>
              <a:t>is a free, private, and confidential service where young people can talk about anything. Whatever the worry, Childline can be contacted online, or on the phone, any time. The Childline website also has lots of helpful advice, games, and activities.</a:t>
            </a:r>
          </a:p>
        </p:txBody>
      </p:sp>
      <p:sp>
        <p:nvSpPr>
          <p:cNvPr id="16" name="TextBox 15">
            <a:extLst>
              <a:ext uri="{FF2B5EF4-FFF2-40B4-BE49-F238E27FC236}">
                <a16:creationId xmlns:a16="http://schemas.microsoft.com/office/drawing/2014/main" id="{6EDC8B86-DD54-4F14-B834-D8B46708ACAB}"/>
              </a:ext>
            </a:extLst>
          </p:cNvPr>
          <p:cNvSpPr txBox="1"/>
          <p:nvPr userDrawn="1"/>
        </p:nvSpPr>
        <p:spPr>
          <a:xfrm>
            <a:off x="3834896" y="4929222"/>
            <a:ext cx="5361428" cy="1077218"/>
          </a:xfrm>
          <a:prstGeom prst="rect">
            <a:avLst/>
          </a:prstGeom>
          <a:noFill/>
        </p:spPr>
        <p:txBody>
          <a:bodyPr wrap="square" rtlCol="0">
            <a:spAutoFit/>
          </a:bodyPr>
          <a:lstStyle/>
          <a:p>
            <a:pPr algn="l"/>
            <a:r>
              <a:rPr lang="en-GB" sz="1600" b="1" dirty="0">
                <a:latin typeface="Open Sans" pitchFamily="2" charset="0"/>
                <a:ea typeface="Open Sans" pitchFamily="2" charset="0"/>
                <a:cs typeface="Open Sans" pitchFamily="2" charset="0"/>
              </a:rPr>
              <a:t>CEOP Safety Centre </a:t>
            </a:r>
            <a:r>
              <a:rPr lang="en-GB" sz="1600" dirty="0">
                <a:latin typeface="Open Sans" pitchFamily="2" charset="0"/>
                <a:ea typeface="Open Sans" pitchFamily="2" charset="0"/>
                <a:cs typeface="Open Sans" pitchFamily="2" charset="0"/>
              </a:rPr>
              <a:t>is available for young people under 18 to report online sexual abuse. A specialist child protection advisor will work to make sure that the young person is protected.</a:t>
            </a:r>
          </a:p>
        </p:txBody>
      </p:sp>
      <p:pic>
        <p:nvPicPr>
          <p:cNvPr id="17" name="Picture 2" descr="H:\Offline Files\Outlook Temp\Childline_logo_2018.png">
            <a:extLst>
              <a:ext uri="{FF2B5EF4-FFF2-40B4-BE49-F238E27FC236}">
                <a16:creationId xmlns:a16="http://schemas.microsoft.com/office/drawing/2014/main" id="{F18635E2-403A-41B8-9F1E-E4A5A2A1A61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787836" y="1557650"/>
            <a:ext cx="2164129" cy="7811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609E649-3408-4C46-995E-0D2F89C2CF2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353800" y="5646213"/>
            <a:ext cx="717585" cy="720455"/>
          </a:xfrm>
          <a:prstGeom prst="rect">
            <a:avLst/>
          </a:prstGeom>
        </p:spPr>
      </p:pic>
      <p:sp>
        <p:nvSpPr>
          <p:cNvPr id="3" name="TextBox 2">
            <a:extLst>
              <a:ext uri="{FF2B5EF4-FFF2-40B4-BE49-F238E27FC236}">
                <a16:creationId xmlns:a16="http://schemas.microsoft.com/office/drawing/2014/main" id="{C155E90F-7D03-4B2F-9173-ABEBDD79A8AA}"/>
              </a:ext>
            </a:extLst>
          </p:cNvPr>
          <p:cNvSpPr txBox="1"/>
          <p:nvPr userDrawn="1"/>
        </p:nvSpPr>
        <p:spPr>
          <a:xfrm>
            <a:off x="838200" y="609598"/>
            <a:ext cx="10515600" cy="769441"/>
          </a:xfrm>
          <a:prstGeom prst="rect">
            <a:avLst/>
          </a:prstGeom>
          <a:noFill/>
        </p:spPr>
        <p:txBody>
          <a:bodyPr wrap="square" rtlCol="0">
            <a:spAutoFit/>
          </a:bodyPr>
          <a:lstStyle/>
          <a:p>
            <a:r>
              <a:rPr lang="en-GB" sz="4400" b="1" dirty="0">
                <a:latin typeface="Open Sans" pitchFamily="2" charset="0"/>
                <a:ea typeface="Open Sans" pitchFamily="2" charset="0"/>
                <a:cs typeface="Open Sans" pitchFamily="2" charset="0"/>
              </a:rPr>
              <a:t>Support services</a:t>
            </a:r>
          </a:p>
        </p:txBody>
      </p:sp>
      <p:pic>
        <p:nvPicPr>
          <p:cNvPr id="21" name="Picture 20">
            <a:extLst>
              <a:ext uri="{FF2B5EF4-FFF2-40B4-BE49-F238E27FC236}">
                <a16:creationId xmlns:a16="http://schemas.microsoft.com/office/drawing/2014/main" id="{E87027FF-63CE-4553-8554-7319B69F0D1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33657" y="0"/>
            <a:ext cx="1442301" cy="1442301"/>
          </a:xfrm>
          <a:prstGeom prst="rect">
            <a:avLst/>
          </a:prstGeom>
        </p:spPr>
      </p:pic>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231870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B6FC-2A4E-4C58-A3A8-E7D4544ED9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1D8DD-FFE3-4C45-9FCE-FE5F8F9F4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93D853-3C7B-4D38-B0E7-5EB44AAA22E9}"/>
              </a:ext>
            </a:extLst>
          </p:cNvPr>
          <p:cNvSpPr>
            <a:spLocks noGrp="1"/>
          </p:cNvSpPr>
          <p:nvPr>
            <p:ph type="dt" sz="half" idx="10"/>
          </p:nvPr>
        </p:nvSpPr>
        <p:spPr/>
        <p:txBody>
          <a:bodyPr/>
          <a:lstStyle/>
          <a:p>
            <a:fld id="{0D8BB8D7-DE47-4F03-9AB7-644EF34E1A39}" type="datetime1">
              <a:rPr lang="en-GB" smtClean="0"/>
              <a:t>12/07/2022</a:t>
            </a:fld>
            <a:endParaRPr lang="en-GB"/>
          </a:p>
        </p:txBody>
      </p:sp>
      <p:sp>
        <p:nvSpPr>
          <p:cNvPr id="5" name="Footer Placeholder 4">
            <a:extLst>
              <a:ext uri="{FF2B5EF4-FFF2-40B4-BE49-F238E27FC236}">
                <a16:creationId xmlns:a16="http://schemas.microsoft.com/office/drawing/2014/main" id="{5D6102E9-47D9-42D1-84A6-34C117BFB5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B87BEE-DC90-4FE5-A789-602C8986EF12}"/>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1069900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1663-2FF4-417C-986D-1216BF8059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FC40CF-91AB-4970-848A-3FEC8D45FA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BFE39A-D14A-43B4-B8D2-2EEA0F23BC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3F0911-7FAC-4FB1-B434-9B9D0BBBADD7}"/>
              </a:ext>
            </a:extLst>
          </p:cNvPr>
          <p:cNvSpPr>
            <a:spLocks noGrp="1"/>
          </p:cNvSpPr>
          <p:nvPr>
            <p:ph type="dt" sz="half" idx="10"/>
          </p:nvPr>
        </p:nvSpPr>
        <p:spPr/>
        <p:txBody>
          <a:bodyPr/>
          <a:lstStyle/>
          <a:p>
            <a:fld id="{FF291527-FBAD-457B-A28D-071A3E363423}" type="datetime1">
              <a:rPr lang="en-GB" smtClean="0"/>
              <a:t>12/07/2022</a:t>
            </a:fld>
            <a:endParaRPr lang="en-GB"/>
          </a:p>
        </p:txBody>
      </p:sp>
      <p:sp>
        <p:nvSpPr>
          <p:cNvPr id="6" name="Footer Placeholder 5">
            <a:extLst>
              <a:ext uri="{FF2B5EF4-FFF2-40B4-BE49-F238E27FC236}">
                <a16:creationId xmlns:a16="http://schemas.microsoft.com/office/drawing/2014/main" id="{F82A7B67-047D-483F-9D81-921E78FD79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7D40A8-F9BB-4224-B049-AAF5E563389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300619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EE1D-0650-46B1-8E44-20B75F4BB4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4AC505-79B1-4E3F-9081-355817369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B9F45E-B932-4259-B913-448CBF5C10A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A0057D5-B8D3-4983-B9C5-906EC62CE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7BCAD3-4E33-4389-AAC0-F613603E3A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ADEBCA-A9D9-48D4-9950-C41035B8552B}"/>
              </a:ext>
            </a:extLst>
          </p:cNvPr>
          <p:cNvSpPr>
            <a:spLocks noGrp="1"/>
          </p:cNvSpPr>
          <p:nvPr>
            <p:ph type="dt" sz="half" idx="10"/>
          </p:nvPr>
        </p:nvSpPr>
        <p:spPr/>
        <p:txBody>
          <a:bodyPr/>
          <a:lstStyle/>
          <a:p>
            <a:fld id="{C6A8037A-DEDC-461A-A940-A2CE41E005EC}" type="datetime1">
              <a:rPr lang="en-GB" smtClean="0"/>
              <a:t>12/07/2022</a:t>
            </a:fld>
            <a:endParaRPr lang="en-GB"/>
          </a:p>
        </p:txBody>
      </p:sp>
      <p:sp>
        <p:nvSpPr>
          <p:cNvPr id="8" name="Footer Placeholder 7">
            <a:extLst>
              <a:ext uri="{FF2B5EF4-FFF2-40B4-BE49-F238E27FC236}">
                <a16:creationId xmlns:a16="http://schemas.microsoft.com/office/drawing/2014/main" id="{EE05F021-77D7-41B1-AC11-045D3F414A1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36E591-9268-4922-9C36-DACAD51315A9}"/>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318967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94EB1D-B17D-430B-8020-DEF8F9665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656573-3096-48F2-9430-1BE2FA7BC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19C03B-9AC9-4713-8419-655BEB6466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FAA2B-3879-484E-9830-DA483B61EBB3}" type="datetime1">
              <a:rPr lang="en-GB" smtClean="0"/>
              <a:t>12/07/2022</a:t>
            </a:fld>
            <a:endParaRPr lang="en-GB"/>
          </a:p>
        </p:txBody>
      </p:sp>
      <p:sp>
        <p:nvSpPr>
          <p:cNvPr id="5" name="Footer Placeholder 4">
            <a:extLst>
              <a:ext uri="{FF2B5EF4-FFF2-40B4-BE49-F238E27FC236}">
                <a16:creationId xmlns:a16="http://schemas.microsoft.com/office/drawing/2014/main" id="{B3934261-278E-4973-B214-62E7C372EA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230278-0CAB-4F77-83B1-A62844B384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04BD2-ADAC-4DD9-87BA-ED0225123CB0}" type="slidenum">
              <a:rPr lang="en-GB" smtClean="0"/>
              <a:t>‹#›</a:t>
            </a:fld>
            <a:endParaRPr lang="en-GB"/>
          </a:p>
        </p:txBody>
      </p:sp>
    </p:spTree>
    <p:extLst>
      <p:ext uri="{BB962C8B-B14F-4D97-AF65-F5344CB8AC3E}">
        <p14:creationId xmlns:p14="http://schemas.microsoft.com/office/powerpoint/2010/main" val="2244707339"/>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66" r:id="rId4"/>
    <p:sldLayoutId id="2147483664"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0241-C1AE-4386-B7EC-A41F5689ACA4}"/>
              </a:ext>
            </a:extLst>
          </p:cNvPr>
          <p:cNvSpPr>
            <a:spLocks noGrp="1"/>
          </p:cNvSpPr>
          <p:nvPr>
            <p:ph type="ctrTitle"/>
          </p:nvPr>
        </p:nvSpPr>
        <p:spPr>
          <a:xfrm>
            <a:off x="838200" y="3429000"/>
            <a:ext cx="9144000" cy="2387600"/>
          </a:xfrm>
        </p:spPr>
        <p:txBody>
          <a:bodyPr/>
          <a:lstStyle/>
          <a:p>
            <a:r>
              <a:rPr lang="en-GB" dirty="0"/>
              <a:t>Being a </a:t>
            </a:r>
            <a:br>
              <a:rPr lang="en-GB" dirty="0"/>
            </a:br>
            <a:r>
              <a:rPr lang="en-GB" dirty="0"/>
              <a:t>positive bystander</a:t>
            </a:r>
          </a:p>
        </p:txBody>
      </p:sp>
    </p:spTree>
    <p:extLst>
      <p:ext uri="{BB962C8B-B14F-4D97-AF65-F5344CB8AC3E}">
        <p14:creationId xmlns:p14="http://schemas.microsoft.com/office/powerpoint/2010/main" val="227783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A9F6-C087-4B1A-94D7-BA454237BA26}"/>
              </a:ext>
            </a:extLst>
          </p:cNvPr>
          <p:cNvSpPr>
            <a:spLocks noGrp="1"/>
          </p:cNvSpPr>
          <p:nvPr>
            <p:ph type="title"/>
          </p:nvPr>
        </p:nvSpPr>
        <p:spPr/>
        <p:txBody>
          <a:bodyPr/>
          <a:lstStyle/>
          <a:p>
            <a:r>
              <a:rPr lang="en-GB" dirty="0"/>
              <a:t>Statements</a:t>
            </a:r>
          </a:p>
        </p:txBody>
      </p:sp>
      <p:sp>
        <p:nvSpPr>
          <p:cNvPr id="3" name="Content Placeholder 2">
            <a:extLst>
              <a:ext uri="{FF2B5EF4-FFF2-40B4-BE49-F238E27FC236}">
                <a16:creationId xmlns:a16="http://schemas.microsoft.com/office/drawing/2014/main" id="{7655F835-AA1C-4B41-A2F9-F9BAC270A919}"/>
              </a:ext>
            </a:extLst>
          </p:cNvPr>
          <p:cNvSpPr>
            <a:spLocks noGrp="1"/>
          </p:cNvSpPr>
          <p:nvPr>
            <p:ph idx="1"/>
          </p:nvPr>
        </p:nvSpPr>
        <p:spPr>
          <a:xfrm>
            <a:off x="838199" y="4359242"/>
            <a:ext cx="6165915" cy="1671719"/>
          </a:xfrm>
        </p:spPr>
        <p:txBody>
          <a:bodyPr/>
          <a:lstStyle/>
          <a:p>
            <a:pPr marL="0" indent="0">
              <a:buNone/>
            </a:pPr>
            <a:r>
              <a:rPr lang="en-GB" dirty="0"/>
              <a:t>For each statement, think about:</a:t>
            </a:r>
          </a:p>
          <a:p>
            <a:r>
              <a:rPr lang="en-GB" dirty="0"/>
              <a:t>What does it mean?</a:t>
            </a:r>
          </a:p>
          <a:p>
            <a:r>
              <a:rPr lang="en-GB" dirty="0"/>
              <a:t>What damage could it cause?</a:t>
            </a:r>
          </a:p>
        </p:txBody>
      </p:sp>
      <p:sp>
        <p:nvSpPr>
          <p:cNvPr id="4" name="Slide Number Placeholder 3">
            <a:extLst>
              <a:ext uri="{FF2B5EF4-FFF2-40B4-BE49-F238E27FC236}">
                <a16:creationId xmlns:a16="http://schemas.microsoft.com/office/drawing/2014/main" id="{01C0EBEC-3AC2-4A7E-BC2F-9BC8BB00E8BD}"/>
              </a:ext>
            </a:extLst>
          </p:cNvPr>
          <p:cNvSpPr>
            <a:spLocks noGrp="1"/>
          </p:cNvSpPr>
          <p:nvPr>
            <p:ph type="sldNum" sz="quarter" idx="12"/>
          </p:nvPr>
        </p:nvSpPr>
        <p:spPr/>
        <p:txBody>
          <a:bodyPr/>
          <a:lstStyle/>
          <a:p>
            <a:fld id="{9A204BD2-ADAC-4DD9-87BA-ED0225123CB0}" type="slidenum">
              <a:rPr lang="en-GB" smtClean="0"/>
              <a:pPr/>
              <a:t>10</a:t>
            </a:fld>
            <a:endParaRPr lang="en-GB" dirty="0"/>
          </a:p>
        </p:txBody>
      </p:sp>
      <p:sp>
        <p:nvSpPr>
          <p:cNvPr id="5" name="Speech Bubble: Rectangle with Corners Rounded 4">
            <a:extLst>
              <a:ext uri="{FF2B5EF4-FFF2-40B4-BE49-F238E27FC236}">
                <a16:creationId xmlns:a16="http://schemas.microsoft.com/office/drawing/2014/main" id="{7B30BEB1-3AC5-4F32-9C10-B6627D178D9A}"/>
              </a:ext>
            </a:extLst>
          </p:cNvPr>
          <p:cNvSpPr/>
          <p:nvPr/>
        </p:nvSpPr>
        <p:spPr>
          <a:xfrm>
            <a:off x="4397866" y="1541363"/>
            <a:ext cx="3396268" cy="1067472"/>
          </a:xfrm>
          <a:prstGeom prst="wedgeRoundRectCallout">
            <a:avLst>
              <a:gd name="adj1" fmla="val -6446"/>
              <a:gd name="adj2" fmla="val 64430"/>
              <a:gd name="adj3" fmla="val 16667"/>
            </a:avLst>
          </a:prstGeom>
          <a:solidFill>
            <a:schemeClr val="bg1"/>
          </a:solid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latin typeface="Open Sans" pitchFamily="2" charset="0"/>
                <a:ea typeface="Open Sans" pitchFamily="2" charset="0"/>
                <a:cs typeface="Open Sans" pitchFamily="2" charset="0"/>
              </a:rPr>
              <a:t>Snitches get stitches</a:t>
            </a:r>
            <a:endParaRPr lang="en-GB" sz="2200" b="1" dirty="0">
              <a:solidFill>
                <a:schemeClr val="tx1"/>
              </a:solidFill>
              <a:latin typeface="Open Sans" pitchFamily="2" charset="0"/>
              <a:ea typeface="Open Sans" pitchFamily="2" charset="0"/>
              <a:cs typeface="Open Sans" pitchFamily="2" charset="0"/>
            </a:endParaRPr>
          </a:p>
        </p:txBody>
      </p:sp>
      <p:sp>
        <p:nvSpPr>
          <p:cNvPr id="6" name="Speech Bubble: Rectangle with Corners Rounded 5">
            <a:extLst>
              <a:ext uri="{FF2B5EF4-FFF2-40B4-BE49-F238E27FC236}">
                <a16:creationId xmlns:a16="http://schemas.microsoft.com/office/drawing/2014/main" id="{BC76C3DA-4A8D-428D-9571-E408EE54FAF5}"/>
              </a:ext>
            </a:extLst>
          </p:cNvPr>
          <p:cNvSpPr/>
          <p:nvPr/>
        </p:nvSpPr>
        <p:spPr>
          <a:xfrm>
            <a:off x="8206600" y="2491915"/>
            <a:ext cx="2893764" cy="1067472"/>
          </a:xfrm>
          <a:prstGeom prst="wedgeRoundRectCallout">
            <a:avLst>
              <a:gd name="adj1" fmla="val 5197"/>
              <a:gd name="adj2" fmla="val 74006"/>
              <a:gd name="adj3" fmla="val 16667"/>
            </a:avLst>
          </a:prstGeom>
          <a:solidFill>
            <a:schemeClr val="bg1"/>
          </a:solid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latin typeface="Open Sans" pitchFamily="2" charset="0"/>
                <a:ea typeface="Open Sans" pitchFamily="2" charset="0"/>
                <a:cs typeface="Open Sans" pitchFamily="2" charset="0"/>
              </a:rPr>
              <a:t>It’s only a joke</a:t>
            </a:r>
          </a:p>
        </p:txBody>
      </p:sp>
      <p:sp>
        <p:nvSpPr>
          <p:cNvPr id="7" name="Speech Bubble: Rectangle with Corners Rounded 6">
            <a:extLst>
              <a:ext uri="{FF2B5EF4-FFF2-40B4-BE49-F238E27FC236}">
                <a16:creationId xmlns:a16="http://schemas.microsoft.com/office/drawing/2014/main" id="{6F512ED7-84DE-4078-9339-A8714B147B8B}"/>
              </a:ext>
            </a:extLst>
          </p:cNvPr>
          <p:cNvSpPr/>
          <p:nvPr/>
        </p:nvSpPr>
        <p:spPr>
          <a:xfrm>
            <a:off x="389382" y="2703602"/>
            <a:ext cx="4097518" cy="1067472"/>
          </a:xfrm>
          <a:prstGeom prst="wedgeRoundRectCallout">
            <a:avLst>
              <a:gd name="adj1" fmla="val -5757"/>
              <a:gd name="adj2" fmla="val 64140"/>
              <a:gd name="adj3" fmla="val 16667"/>
            </a:avLst>
          </a:prstGeom>
          <a:solidFill>
            <a:schemeClr val="bg1"/>
          </a:solid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latin typeface="Open Sans" pitchFamily="2" charset="0"/>
              <a:ea typeface="Open Sans" pitchFamily="2" charset="0"/>
              <a:cs typeface="Open Sans" pitchFamily="2" charset="0"/>
            </a:endParaRPr>
          </a:p>
          <a:p>
            <a:pPr algn="ctr">
              <a:lnSpc>
                <a:spcPct val="114000"/>
              </a:lnSpc>
            </a:pPr>
            <a:r>
              <a:rPr lang="en-GB" sz="2200" dirty="0">
                <a:solidFill>
                  <a:schemeClr val="tx1"/>
                </a:solidFill>
                <a:latin typeface="Open Sans" pitchFamily="2" charset="0"/>
                <a:ea typeface="Open Sans" pitchFamily="2" charset="0"/>
                <a:cs typeface="Open Sans" pitchFamily="2" charset="0"/>
              </a:rPr>
              <a:t>Mind your own business</a:t>
            </a:r>
            <a:endParaRPr lang="en-GB" sz="2200" b="1" dirty="0">
              <a:solidFill>
                <a:schemeClr val="tx1"/>
              </a:solidFill>
              <a:latin typeface="Open Sans" pitchFamily="2" charset="0"/>
              <a:ea typeface="Open Sans" pitchFamily="2" charset="0"/>
              <a:cs typeface="Open Sans" pitchFamily="2" charset="0"/>
            </a:endParaRPr>
          </a:p>
          <a:p>
            <a:pPr algn="ctr"/>
            <a:endParaRPr lang="en-GB" sz="2200" dirty="0">
              <a:solidFill>
                <a:schemeClr val="tx1"/>
              </a:solidFill>
              <a:latin typeface="Open Sans" pitchFamily="2" charset="0"/>
              <a:ea typeface="Open Sans" pitchFamily="2" charset="0"/>
              <a:cs typeface="Open Sans" pitchFamily="2" charset="0"/>
            </a:endParaRPr>
          </a:p>
        </p:txBody>
      </p:sp>
      <p:sp>
        <p:nvSpPr>
          <p:cNvPr id="8" name="Content Placeholder 2">
            <a:extLst>
              <a:ext uri="{FF2B5EF4-FFF2-40B4-BE49-F238E27FC236}">
                <a16:creationId xmlns:a16="http://schemas.microsoft.com/office/drawing/2014/main" id="{631FF6BA-709D-4D7C-A50B-1B10EA471FD0}"/>
              </a:ext>
            </a:extLst>
          </p:cNvPr>
          <p:cNvSpPr txBox="1">
            <a:spLocks/>
          </p:cNvSpPr>
          <p:nvPr/>
        </p:nvSpPr>
        <p:spPr>
          <a:xfrm>
            <a:off x="8206601" y="3910683"/>
            <a:ext cx="3303528" cy="595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t>[After saying or doing something that could upset someone]</a:t>
            </a:r>
          </a:p>
        </p:txBody>
      </p:sp>
      <p:pic>
        <p:nvPicPr>
          <p:cNvPr id="9" name="Graphic 8">
            <a:extLst>
              <a:ext uri="{FF2B5EF4-FFF2-40B4-BE49-F238E27FC236}">
                <a16:creationId xmlns:a16="http://schemas.microsoft.com/office/drawing/2014/main" id="{F97B8A9F-5D69-4D1D-ABE0-EF238B2F39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48" y="4142036"/>
            <a:ext cx="727951" cy="727951"/>
          </a:xfrm>
          <a:prstGeom prst="rect">
            <a:avLst/>
          </a:prstGeom>
        </p:spPr>
      </p:pic>
    </p:spTree>
    <p:extLst>
      <p:ext uri="{BB962C8B-B14F-4D97-AF65-F5344CB8AC3E}">
        <p14:creationId xmlns:p14="http://schemas.microsoft.com/office/powerpoint/2010/main" val="94343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EF84A-E88C-45A3-9D54-54301BF63FFD}"/>
              </a:ext>
            </a:extLst>
          </p:cNvPr>
          <p:cNvSpPr>
            <a:spLocks noGrp="1"/>
          </p:cNvSpPr>
          <p:nvPr>
            <p:ph type="title"/>
          </p:nvPr>
        </p:nvSpPr>
        <p:spPr>
          <a:xfrm>
            <a:off x="838200" y="365125"/>
            <a:ext cx="10515600" cy="1325563"/>
          </a:xfrm>
        </p:spPr>
        <p:txBody>
          <a:bodyPr anchor="ctr">
            <a:normAutofit/>
          </a:bodyPr>
          <a:lstStyle/>
          <a:p>
            <a:r>
              <a:rPr lang="en-GB" dirty="0"/>
              <a:t>Being a positive bystander</a:t>
            </a:r>
          </a:p>
        </p:txBody>
      </p:sp>
      <p:pic>
        <p:nvPicPr>
          <p:cNvPr id="5" name="Media1_1">
            <a:hlinkClick r:id="" action="ppaction://media"/>
            <a:extLst>
              <a:ext uri="{FF2B5EF4-FFF2-40B4-BE49-F238E27FC236}">
                <a16:creationId xmlns:a16="http://schemas.microsoft.com/office/drawing/2014/main" id="{23948441-EC9C-4C5E-D2CA-8DA3FB5600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8144" y="1825625"/>
            <a:ext cx="7735712" cy="4351338"/>
          </a:xfrm>
          <a:prstGeom prst="rect">
            <a:avLst/>
          </a:prstGeom>
          <a:noFill/>
        </p:spPr>
      </p:pic>
      <p:sp>
        <p:nvSpPr>
          <p:cNvPr id="3" name="Slide Number Placeholder 2">
            <a:extLst>
              <a:ext uri="{FF2B5EF4-FFF2-40B4-BE49-F238E27FC236}">
                <a16:creationId xmlns:a16="http://schemas.microsoft.com/office/drawing/2014/main" id="{A8499935-FEFC-4E33-841F-0CBC084C5F55}"/>
              </a:ext>
            </a:extLst>
          </p:cNvPr>
          <p:cNvSpPr>
            <a:spLocks noGrp="1"/>
          </p:cNvSpPr>
          <p:nvPr>
            <p:ph type="sldNum" sz="quarter" idx="12"/>
          </p:nvPr>
        </p:nvSpPr>
        <p:spPr>
          <a:xfrm>
            <a:off x="9446093" y="6495559"/>
            <a:ext cx="2743200" cy="365125"/>
          </a:xfrm>
        </p:spPr>
        <p:txBody>
          <a:bodyPr anchor="ctr">
            <a:normAutofit/>
          </a:bodyPr>
          <a:lstStyle/>
          <a:p>
            <a:pPr>
              <a:lnSpc>
                <a:spcPct val="90000"/>
              </a:lnSpc>
              <a:spcAft>
                <a:spcPts val="600"/>
              </a:spcAft>
            </a:pPr>
            <a:fld id="{9A204BD2-ADAC-4DD9-87BA-ED0225123CB0}" type="slidenum">
              <a:rPr lang="en-GB" sz="1900" smtClean="0"/>
              <a:pPr>
                <a:lnSpc>
                  <a:spcPct val="90000"/>
                </a:lnSpc>
                <a:spcAft>
                  <a:spcPts val="600"/>
                </a:spcAft>
              </a:pPr>
              <a:t>11</a:t>
            </a:fld>
            <a:endParaRPr lang="en-GB" sz="1900"/>
          </a:p>
        </p:txBody>
      </p:sp>
    </p:spTree>
    <p:extLst>
      <p:ext uri="{BB962C8B-B14F-4D97-AF65-F5344CB8AC3E}">
        <p14:creationId xmlns:p14="http://schemas.microsoft.com/office/powerpoint/2010/main" val="58099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7435F-FC71-42E4-905E-DD669C2A5211}"/>
              </a:ext>
            </a:extLst>
          </p:cNvPr>
          <p:cNvSpPr>
            <a:spLocks noGrp="1"/>
          </p:cNvSpPr>
          <p:nvPr>
            <p:ph type="title"/>
          </p:nvPr>
        </p:nvSpPr>
        <p:spPr/>
        <p:txBody>
          <a:bodyPr/>
          <a:lstStyle/>
          <a:p>
            <a:r>
              <a:rPr lang="en-GB" dirty="0"/>
              <a:t>Being a positive bystander</a:t>
            </a:r>
          </a:p>
        </p:txBody>
      </p:sp>
      <p:sp>
        <p:nvSpPr>
          <p:cNvPr id="5" name="Content Placeholder 4">
            <a:extLst>
              <a:ext uri="{FF2B5EF4-FFF2-40B4-BE49-F238E27FC236}">
                <a16:creationId xmlns:a16="http://schemas.microsoft.com/office/drawing/2014/main" id="{6384CE40-A9DA-48FB-A3B4-66962DAEDEAC}"/>
              </a:ext>
            </a:extLst>
          </p:cNvPr>
          <p:cNvSpPr>
            <a:spLocks noGrp="1"/>
          </p:cNvSpPr>
          <p:nvPr>
            <p:ph idx="1"/>
          </p:nvPr>
        </p:nvSpPr>
        <p:spPr>
          <a:xfrm>
            <a:off x="838201" y="1825625"/>
            <a:ext cx="8239812" cy="4351338"/>
          </a:xfrm>
        </p:spPr>
        <p:txBody>
          <a:bodyPr/>
          <a:lstStyle/>
          <a:p>
            <a:pPr marL="0" indent="0">
              <a:buNone/>
            </a:pPr>
            <a:r>
              <a:rPr lang="en-GB" dirty="0"/>
              <a:t>What else could Jade and Jamie do to help the boy (Nathan) and be positive bystanders?</a:t>
            </a:r>
          </a:p>
        </p:txBody>
      </p:sp>
      <p:sp>
        <p:nvSpPr>
          <p:cNvPr id="3" name="Slide Number Placeholder 2">
            <a:extLst>
              <a:ext uri="{FF2B5EF4-FFF2-40B4-BE49-F238E27FC236}">
                <a16:creationId xmlns:a16="http://schemas.microsoft.com/office/drawing/2014/main" id="{5BA15916-B42F-455C-9EA8-2D51A3C55559}"/>
              </a:ext>
            </a:extLst>
          </p:cNvPr>
          <p:cNvSpPr>
            <a:spLocks noGrp="1"/>
          </p:cNvSpPr>
          <p:nvPr>
            <p:ph type="sldNum" sz="quarter" idx="12"/>
          </p:nvPr>
        </p:nvSpPr>
        <p:spPr/>
        <p:txBody>
          <a:bodyPr/>
          <a:lstStyle/>
          <a:p>
            <a:fld id="{9A204BD2-ADAC-4DD9-87BA-ED0225123CB0}" type="slidenum">
              <a:rPr lang="en-GB" smtClean="0"/>
              <a:pPr/>
              <a:t>12</a:t>
            </a:fld>
            <a:endParaRPr lang="en-GB" dirty="0"/>
          </a:p>
        </p:txBody>
      </p:sp>
      <p:pic>
        <p:nvPicPr>
          <p:cNvPr id="7" name="Picture 6">
            <a:extLst>
              <a:ext uri="{FF2B5EF4-FFF2-40B4-BE49-F238E27FC236}">
                <a16:creationId xmlns:a16="http://schemas.microsoft.com/office/drawing/2014/main" id="{DDF795EA-1FD8-44CD-9639-FA691E6DE0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9931" y="1608106"/>
            <a:ext cx="1602351" cy="1602351"/>
          </a:xfrm>
          <a:prstGeom prst="rect">
            <a:avLst/>
          </a:prstGeom>
        </p:spPr>
      </p:pic>
      <p:pic>
        <p:nvPicPr>
          <p:cNvPr id="9" name="Picture 8">
            <a:extLst>
              <a:ext uri="{FF2B5EF4-FFF2-40B4-BE49-F238E27FC236}">
                <a16:creationId xmlns:a16="http://schemas.microsoft.com/office/drawing/2014/main" id="{BC3ABAC9-0050-4FB9-A5ED-24CB31B5C8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9931" y="3618919"/>
            <a:ext cx="1602351" cy="1602351"/>
          </a:xfrm>
          <a:prstGeom prst="rect">
            <a:avLst/>
          </a:prstGeom>
        </p:spPr>
      </p:pic>
      <p:sp>
        <p:nvSpPr>
          <p:cNvPr id="15" name="TextBox 14">
            <a:extLst>
              <a:ext uri="{FF2B5EF4-FFF2-40B4-BE49-F238E27FC236}">
                <a16:creationId xmlns:a16="http://schemas.microsoft.com/office/drawing/2014/main" id="{C3F07D87-8C03-4672-BE1A-DC0F0D418FD8}"/>
              </a:ext>
            </a:extLst>
          </p:cNvPr>
          <p:cNvSpPr txBox="1"/>
          <p:nvPr/>
        </p:nvSpPr>
        <p:spPr>
          <a:xfrm>
            <a:off x="10085253" y="3202535"/>
            <a:ext cx="1191705" cy="400110"/>
          </a:xfrm>
          <a:prstGeom prst="rect">
            <a:avLst/>
          </a:prstGeom>
          <a:noFill/>
        </p:spPr>
        <p:txBody>
          <a:bodyPr wrap="square" rtlCol="0">
            <a:spAutoFit/>
          </a:bodyPr>
          <a:lstStyle/>
          <a:p>
            <a:pPr algn="ctr"/>
            <a:r>
              <a:rPr lang="en-GB" sz="2000" i="1" dirty="0">
                <a:latin typeface="Open Sans" pitchFamily="2" charset="0"/>
                <a:ea typeface="Open Sans" pitchFamily="2" charset="0"/>
                <a:cs typeface="Open Sans" pitchFamily="2" charset="0"/>
              </a:rPr>
              <a:t>Jade</a:t>
            </a:r>
          </a:p>
        </p:txBody>
      </p:sp>
      <p:sp>
        <p:nvSpPr>
          <p:cNvPr id="16" name="TextBox 15">
            <a:extLst>
              <a:ext uri="{FF2B5EF4-FFF2-40B4-BE49-F238E27FC236}">
                <a16:creationId xmlns:a16="http://schemas.microsoft.com/office/drawing/2014/main" id="{DF93E91F-826E-4173-A434-A0237C0E2D2F}"/>
              </a:ext>
            </a:extLst>
          </p:cNvPr>
          <p:cNvSpPr txBox="1"/>
          <p:nvPr/>
        </p:nvSpPr>
        <p:spPr>
          <a:xfrm>
            <a:off x="10085253" y="5250318"/>
            <a:ext cx="1191705" cy="400110"/>
          </a:xfrm>
          <a:prstGeom prst="rect">
            <a:avLst/>
          </a:prstGeom>
          <a:noFill/>
        </p:spPr>
        <p:txBody>
          <a:bodyPr wrap="square" rtlCol="0">
            <a:spAutoFit/>
          </a:bodyPr>
          <a:lstStyle/>
          <a:p>
            <a:pPr algn="ctr"/>
            <a:r>
              <a:rPr lang="en-GB" sz="2000" i="1" dirty="0">
                <a:latin typeface="Open Sans" pitchFamily="2" charset="0"/>
                <a:ea typeface="Open Sans" pitchFamily="2" charset="0"/>
                <a:cs typeface="Open Sans" pitchFamily="2" charset="0"/>
              </a:rPr>
              <a:t>Jamie</a:t>
            </a:r>
          </a:p>
        </p:txBody>
      </p:sp>
    </p:spTree>
    <p:extLst>
      <p:ext uri="{BB962C8B-B14F-4D97-AF65-F5344CB8AC3E}">
        <p14:creationId xmlns:p14="http://schemas.microsoft.com/office/powerpoint/2010/main" val="1456331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CA7D9-EE97-4830-8BCD-DB13F8174F03}"/>
              </a:ext>
            </a:extLst>
          </p:cNvPr>
          <p:cNvSpPr>
            <a:spLocks noGrp="1"/>
          </p:cNvSpPr>
          <p:nvPr>
            <p:ph type="title"/>
          </p:nvPr>
        </p:nvSpPr>
        <p:spPr/>
        <p:txBody>
          <a:bodyPr/>
          <a:lstStyle/>
          <a:p>
            <a:r>
              <a:rPr lang="en-GB" dirty="0"/>
              <a:t>How to be a positive bystander</a:t>
            </a:r>
          </a:p>
        </p:txBody>
      </p:sp>
      <p:sp>
        <p:nvSpPr>
          <p:cNvPr id="3" name="Content Placeholder 2">
            <a:extLst>
              <a:ext uri="{FF2B5EF4-FFF2-40B4-BE49-F238E27FC236}">
                <a16:creationId xmlns:a16="http://schemas.microsoft.com/office/drawing/2014/main" id="{EF033E17-03EB-4079-963E-A58111832812}"/>
              </a:ext>
            </a:extLst>
          </p:cNvPr>
          <p:cNvSpPr>
            <a:spLocks noGrp="1"/>
          </p:cNvSpPr>
          <p:nvPr>
            <p:ph idx="1"/>
          </p:nvPr>
        </p:nvSpPr>
        <p:spPr>
          <a:xfrm>
            <a:off x="838200" y="1599381"/>
            <a:ext cx="10515600" cy="4893494"/>
          </a:xfrm>
        </p:spPr>
        <p:txBody>
          <a:bodyPr/>
          <a:lstStyle/>
          <a:p>
            <a:pPr marL="0" indent="0">
              <a:buNone/>
            </a:pPr>
            <a:r>
              <a:rPr lang="en-GB" b="1" dirty="0"/>
              <a:t>Reporting: </a:t>
            </a:r>
            <a:r>
              <a:rPr lang="en-GB" dirty="0"/>
              <a:t>this may include telling a trusted adult, reporting to social media or websites, or reporting illegal activity to the police.</a:t>
            </a:r>
          </a:p>
          <a:p>
            <a:pPr marL="0" indent="0">
              <a:buNone/>
            </a:pPr>
            <a:endParaRPr lang="en-GB" dirty="0"/>
          </a:p>
          <a:p>
            <a:pPr marL="0" indent="0">
              <a:buNone/>
            </a:pPr>
            <a:r>
              <a:rPr lang="en-GB" b="1" dirty="0"/>
              <a:t>Changing the situation: </a:t>
            </a:r>
            <a:r>
              <a:rPr lang="en-GB" dirty="0"/>
              <a:t>this could be by distraction, changing the subject, or interrupting negative talk.</a:t>
            </a:r>
          </a:p>
          <a:p>
            <a:pPr marL="0" indent="0">
              <a:buNone/>
            </a:pPr>
            <a:endParaRPr lang="en-GB" dirty="0"/>
          </a:p>
          <a:p>
            <a:pPr marL="0" indent="0">
              <a:buNone/>
            </a:pPr>
            <a:r>
              <a:rPr lang="en-GB" b="1" dirty="0"/>
              <a:t>Body language: </a:t>
            </a:r>
            <a:r>
              <a:rPr lang="en-GB" dirty="0"/>
              <a:t>walking away or not joining in with bullying or negative conversations. Using facial expression to show you disagree or are unhappy with the conversation.</a:t>
            </a:r>
          </a:p>
          <a:p>
            <a:pPr marL="0" indent="0">
              <a:buNone/>
            </a:pPr>
            <a:endParaRPr lang="en-GB" dirty="0"/>
          </a:p>
          <a:p>
            <a:pPr marL="0" indent="0">
              <a:buNone/>
            </a:pPr>
            <a:r>
              <a:rPr lang="en-GB" b="1" dirty="0"/>
              <a:t>Supporting: </a:t>
            </a:r>
            <a:r>
              <a:rPr lang="en-GB" dirty="0"/>
              <a:t>talking to the person targeted or hurt, asking how you can support them. Calling for help when needed.</a:t>
            </a:r>
          </a:p>
        </p:txBody>
      </p:sp>
      <p:sp>
        <p:nvSpPr>
          <p:cNvPr id="4" name="Slide Number Placeholder 3">
            <a:extLst>
              <a:ext uri="{FF2B5EF4-FFF2-40B4-BE49-F238E27FC236}">
                <a16:creationId xmlns:a16="http://schemas.microsoft.com/office/drawing/2014/main" id="{D431B192-1392-49CB-BCFF-B9AF473CCC56}"/>
              </a:ext>
            </a:extLst>
          </p:cNvPr>
          <p:cNvSpPr>
            <a:spLocks noGrp="1"/>
          </p:cNvSpPr>
          <p:nvPr>
            <p:ph type="sldNum" sz="quarter" idx="12"/>
          </p:nvPr>
        </p:nvSpPr>
        <p:spPr/>
        <p:txBody>
          <a:bodyPr/>
          <a:lstStyle/>
          <a:p>
            <a:fld id="{9A204BD2-ADAC-4DD9-87BA-ED0225123CB0}" type="slidenum">
              <a:rPr lang="en-GB" smtClean="0"/>
              <a:pPr/>
              <a:t>13</a:t>
            </a:fld>
            <a:endParaRPr lang="en-GB" dirty="0"/>
          </a:p>
        </p:txBody>
      </p:sp>
    </p:spTree>
    <p:extLst>
      <p:ext uri="{BB962C8B-B14F-4D97-AF65-F5344CB8AC3E}">
        <p14:creationId xmlns:p14="http://schemas.microsoft.com/office/powerpoint/2010/main" val="920713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0ABA-3C08-4D34-8E41-DC07CA6D6966}"/>
              </a:ext>
            </a:extLst>
          </p:cNvPr>
          <p:cNvSpPr>
            <a:spLocks noGrp="1"/>
          </p:cNvSpPr>
          <p:nvPr>
            <p:ph type="title"/>
          </p:nvPr>
        </p:nvSpPr>
        <p:spPr/>
        <p:txBody>
          <a:bodyPr/>
          <a:lstStyle/>
          <a:p>
            <a:r>
              <a:rPr lang="en-GB" dirty="0"/>
              <a:t>Closing activity</a:t>
            </a:r>
          </a:p>
        </p:txBody>
      </p:sp>
      <p:sp>
        <p:nvSpPr>
          <p:cNvPr id="3" name="Content Placeholder 2">
            <a:extLst>
              <a:ext uri="{FF2B5EF4-FFF2-40B4-BE49-F238E27FC236}">
                <a16:creationId xmlns:a16="http://schemas.microsoft.com/office/drawing/2014/main" id="{79AFCBBE-4924-4310-AE56-E5EE622ABD4B}"/>
              </a:ext>
            </a:extLst>
          </p:cNvPr>
          <p:cNvSpPr>
            <a:spLocks noGrp="1"/>
          </p:cNvSpPr>
          <p:nvPr>
            <p:ph idx="1"/>
          </p:nvPr>
        </p:nvSpPr>
        <p:spPr/>
        <p:txBody>
          <a:bodyPr/>
          <a:lstStyle/>
          <a:p>
            <a:pPr marL="0" indent="0">
              <a:buNone/>
            </a:pPr>
            <a:r>
              <a:rPr lang="en-GB" dirty="0"/>
              <a:t>Complete the beliefs survey.</a:t>
            </a:r>
          </a:p>
          <a:p>
            <a:pPr marL="0" indent="0">
              <a:buNone/>
            </a:pPr>
            <a:r>
              <a:rPr lang="en-GB" i="1" dirty="0"/>
              <a:t>Rate your agreement with each of the statements</a:t>
            </a:r>
            <a:r>
              <a:rPr lang="en-GB" dirty="0"/>
              <a:t>.</a:t>
            </a:r>
          </a:p>
          <a:p>
            <a:pPr marL="0" indent="0">
              <a:buNone/>
            </a:pPr>
            <a:endParaRPr lang="en-GB" dirty="0"/>
          </a:p>
          <a:p>
            <a:pPr marL="0" indent="0">
              <a:buNone/>
            </a:pPr>
            <a:r>
              <a:rPr lang="en-GB" dirty="0"/>
              <a:t>After completing the beliefs survey, write down:</a:t>
            </a:r>
          </a:p>
          <a:p>
            <a:pPr lvl="1"/>
            <a:r>
              <a:rPr lang="en-GB" dirty="0"/>
              <a:t>3 ways someone can be a positive bystander</a:t>
            </a:r>
          </a:p>
          <a:p>
            <a:pPr lvl="1"/>
            <a:r>
              <a:rPr lang="en-GB" dirty="0"/>
              <a:t>2 reasons why being a positive bystander might be challenging</a:t>
            </a:r>
          </a:p>
          <a:p>
            <a:pPr lvl="1"/>
            <a:r>
              <a:rPr lang="en-GB" dirty="0"/>
              <a:t>1 reason why being a positive bystander is important </a:t>
            </a:r>
          </a:p>
          <a:p>
            <a:pPr marL="0" indent="0">
              <a:buNone/>
            </a:pPr>
            <a:endParaRPr lang="en-GB" dirty="0"/>
          </a:p>
        </p:txBody>
      </p:sp>
      <p:sp>
        <p:nvSpPr>
          <p:cNvPr id="4" name="Slide Number Placeholder 3">
            <a:extLst>
              <a:ext uri="{FF2B5EF4-FFF2-40B4-BE49-F238E27FC236}">
                <a16:creationId xmlns:a16="http://schemas.microsoft.com/office/drawing/2014/main" id="{A2981842-53BA-4F8A-95C3-6306BC0C3F70}"/>
              </a:ext>
            </a:extLst>
          </p:cNvPr>
          <p:cNvSpPr>
            <a:spLocks noGrp="1"/>
          </p:cNvSpPr>
          <p:nvPr>
            <p:ph type="sldNum" sz="quarter" idx="12"/>
          </p:nvPr>
        </p:nvSpPr>
        <p:spPr/>
        <p:txBody>
          <a:bodyPr/>
          <a:lstStyle/>
          <a:p>
            <a:fld id="{9A204BD2-ADAC-4DD9-87BA-ED0225123CB0}" type="slidenum">
              <a:rPr lang="en-GB" smtClean="0"/>
              <a:pPr/>
              <a:t>14</a:t>
            </a:fld>
            <a:endParaRPr lang="en-GB" dirty="0"/>
          </a:p>
        </p:txBody>
      </p:sp>
      <p:pic>
        <p:nvPicPr>
          <p:cNvPr id="5" name="Graphic 4" descr="Pencil">
            <a:extLst>
              <a:ext uri="{FF2B5EF4-FFF2-40B4-BE49-F238E27FC236}">
                <a16:creationId xmlns:a16="http://schemas.microsoft.com/office/drawing/2014/main" id="{8445AAC6-48F3-42E0-9F02-E586D6CC8B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060" y="1690688"/>
            <a:ext cx="558140" cy="558140"/>
          </a:xfrm>
          <a:prstGeom prst="rect">
            <a:avLst/>
          </a:prstGeom>
        </p:spPr>
      </p:pic>
    </p:spTree>
    <p:extLst>
      <p:ext uri="{BB962C8B-B14F-4D97-AF65-F5344CB8AC3E}">
        <p14:creationId xmlns:p14="http://schemas.microsoft.com/office/powerpoint/2010/main" val="2710875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F85893-B706-41EE-8348-4A106E399136}"/>
              </a:ext>
            </a:extLst>
          </p:cNvPr>
          <p:cNvSpPr>
            <a:spLocks noGrp="1"/>
          </p:cNvSpPr>
          <p:nvPr>
            <p:ph type="sldNum" sz="quarter" idx="12"/>
          </p:nvPr>
        </p:nvSpPr>
        <p:spPr/>
        <p:txBody>
          <a:bodyPr/>
          <a:lstStyle/>
          <a:p>
            <a:fld id="{9A204BD2-ADAC-4DD9-87BA-ED0225123CB0}" type="slidenum">
              <a:rPr lang="en-GB" smtClean="0"/>
              <a:pPr/>
              <a:t>15</a:t>
            </a:fld>
            <a:endParaRPr lang="en-GB" dirty="0"/>
          </a:p>
        </p:txBody>
      </p:sp>
    </p:spTree>
    <p:extLst>
      <p:ext uri="{BB962C8B-B14F-4D97-AF65-F5344CB8AC3E}">
        <p14:creationId xmlns:p14="http://schemas.microsoft.com/office/powerpoint/2010/main" val="410286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EBB686-CBB9-42AA-8439-BB96B9C1B398}"/>
              </a:ext>
            </a:extLst>
          </p:cNvPr>
          <p:cNvSpPr>
            <a:spLocks noGrp="1"/>
          </p:cNvSpPr>
          <p:nvPr>
            <p:ph type="title"/>
          </p:nvPr>
        </p:nvSpPr>
        <p:spPr/>
        <p:txBody>
          <a:bodyPr/>
          <a:lstStyle/>
          <a:p>
            <a:r>
              <a:rPr lang="en-GB" dirty="0"/>
              <a:t>Learning objectives and outcomes</a:t>
            </a:r>
          </a:p>
        </p:txBody>
      </p:sp>
      <p:sp>
        <p:nvSpPr>
          <p:cNvPr id="4" name="Slide Number Placeholder 3">
            <a:extLst>
              <a:ext uri="{FF2B5EF4-FFF2-40B4-BE49-F238E27FC236}">
                <a16:creationId xmlns:a16="http://schemas.microsoft.com/office/drawing/2014/main" id="{0C6495F8-87AE-43F5-9A14-D2AAF324FF9D}"/>
              </a:ext>
            </a:extLst>
          </p:cNvPr>
          <p:cNvSpPr>
            <a:spLocks noGrp="1"/>
          </p:cNvSpPr>
          <p:nvPr>
            <p:ph type="sldNum" sz="quarter" idx="12"/>
          </p:nvPr>
        </p:nvSpPr>
        <p:spPr/>
        <p:txBody>
          <a:bodyPr/>
          <a:lstStyle/>
          <a:p>
            <a:fld id="{9A204BD2-ADAC-4DD9-87BA-ED0225123CB0}" type="slidenum">
              <a:rPr lang="en-GB" smtClean="0"/>
              <a:pPr/>
              <a:t>2</a:t>
            </a:fld>
            <a:endParaRPr lang="en-GB" dirty="0"/>
          </a:p>
        </p:txBody>
      </p:sp>
      <p:sp>
        <p:nvSpPr>
          <p:cNvPr id="6" name="Text Placeholder 5">
            <a:extLst>
              <a:ext uri="{FF2B5EF4-FFF2-40B4-BE49-F238E27FC236}">
                <a16:creationId xmlns:a16="http://schemas.microsoft.com/office/drawing/2014/main" id="{EA52CA02-5547-4CD2-8F1A-10882BF39A8A}"/>
              </a:ext>
            </a:extLst>
          </p:cNvPr>
          <p:cNvSpPr>
            <a:spLocks noGrp="1"/>
          </p:cNvSpPr>
          <p:nvPr>
            <p:ph type="body" sz="quarter" idx="13"/>
          </p:nvPr>
        </p:nvSpPr>
        <p:spPr/>
        <p:txBody>
          <a:bodyPr>
            <a:noAutofit/>
          </a:bodyPr>
          <a:lstStyle/>
          <a:p>
            <a:pPr marL="0" indent="0">
              <a:buNone/>
            </a:pPr>
            <a:r>
              <a:rPr lang="en-GB" b="1" dirty="0"/>
              <a:t>Learning objective:</a:t>
            </a:r>
          </a:p>
          <a:p>
            <a:r>
              <a:rPr lang="en-GB" dirty="0"/>
              <a:t>To understand what a positive bystander is and why it is important to be one</a:t>
            </a:r>
          </a:p>
          <a:p>
            <a:endParaRPr lang="en-GB" dirty="0"/>
          </a:p>
          <a:p>
            <a:endParaRPr lang="en-GB" dirty="0"/>
          </a:p>
          <a:p>
            <a:endParaRPr lang="en-GB" dirty="0"/>
          </a:p>
          <a:p>
            <a:endParaRPr lang="en-GB" dirty="0"/>
          </a:p>
          <a:p>
            <a:endParaRPr lang="en-GB" dirty="0"/>
          </a:p>
          <a:p>
            <a:endParaRPr lang="en-GB" dirty="0"/>
          </a:p>
          <a:p>
            <a:pPr marL="0" indent="0">
              <a:buNone/>
            </a:pPr>
            <a:r>
              <a:rPr lang="en-GB" b="1" dirty="0"/>
              <a:t>Learning outcomes:</a:t>
            </a:r>
          </a:p>
          <a:p>
            <a:r>
              <a:rPr lang="en-GB" dirty="0"/>
              <a:t>I can identify ways to be a positive bystander in a range of situations</a:t>
            </a:r>
          </a:p>
          <a:p>
            <a:r>
              <a:rPr lang="en-GB" dirty="0"/>
              <a:t>I can assess the things that can make it hard to be a positive bystander</a:t>
            </a:r>
          </a:p>
          <a:p>
            <a:r>
              <a:rPr lang="en-GB" dirty="0"/>
              <a:t>I can explain why being a positive bystander is important</a:t>
            </a:r>
          </a:p>
          <a:p>
            <a:pPr marL="0" indent="0">
              <a:buNone/>
            </a:pPr>
            <a:endParaRPr lang="en-GB" dirty="0"/>
          </a:p>
        </p:txBody>
      </p:sp>
    </p:spTree>
    <p:extLst>
      <p:ext uri="{BB962C8B-B14F-4D97-AF65-F5344CB8AC3E}">
        <p14:creationId xmlns:p14="http://schemas.microsoft.com/office/powerpoint/2010/main" val="2108582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3B6516-3A77-4178-BF4D-4ACA47DB3419}"/>
              </a:ext>
            </a:extLst>
          </p:cNvPr>
          <p:cNvSpPr>
            <a:spLocks noGrp="1"/>
          </p:cNvSpPr>
          <p:nvPr>
            <p:ph type="title"/>
          </p:nvPr>
        </p:nvSpPr>
        <p:spPr/>
        <p:txBody>
          <a:bodyPr/>
          <a:lstStyle/>
          <a:p>
            <a:r>
              <a:rPr lang="en-GB" dirty="0"/>
              <a:t>Ground rules</a:t>
            </a:r>
          </a:p>
        </p:txBody>
      </p:sp>
      <p:sp>
        <p:nvSpPr>
          <p:cNvPr id="6" name="Content Placeholder 5">
            <a:extLst>
              <a:ext uri="{FF2B5EF4-FFF2-40B4-BE49-F238E27FC236}">
                <a16:creationId xmlns:a16="http://schemas.microsoft.com/office/drawing/2014/main" id="{BB2DBA94-C067-409F-9670-90E655E95D07}"/>
              </a:ext>
            </a:extLst>
          </p:cNvPr>
          <p:cNvSpPr>
            <a:spLocks noGrp="1"/>
          </p:cNvSpPr>
          <p:nvPr>
            <p:ph idx="1"/>
          </p:nvPr>
        </p:nvSpPr>
        <p:spPr/>
        <p:txBody>
          <a:bodyPr/>
          <a:lstStyle/>
          <a:p>
            <a:pPr>
              <a:lnSpc>
                <a:spcPct val="114000"/>
              </a:lnSpc>
              <a:spcBef>
                <a:spcPts val="0"/>
              </a:spcBef>
              <a:spcAft>
                <a:spcPts val="600"/>
              </a:spcAft>
            </a:pPr>
            <a:r>
              <a:rPr lang="en-GB" dirty="0"/>
              <a:t>Use language that will not offend or upset anyone.</a:t>
            </a:r>
          </a:p>
          <a:p>
            <a:pPr>
              <a:lnSpc>
                <a:spcPct val="114000"/>
              </a:lnSpc>
              <a:spcBef>
                <a:spcPts val="0"/>
              </a:spcBef>
              <a:spcAft>
                <a:spcPts val="600"/>
              </a:spcAft>
            </a:pPr>
            <a:r>
              <a:rPr lang="en-GB" dirty="0"/>
              <a:t>When you give an opinion, try to explain your reasons.</a:t>
            </a:r>
          </a:p>
          <a:p>
            <a:pPr>
              <a:lnSpc>
                <a:spcPct val="114000"/>
              </a:lnSpc>
              <a:spcBef>
                <a:spcPts val="0"/>
              </a:spcBef>
              <a:spcAft>
                <a:spcPts val="600"/>
              </a:spcAft>
            </a:pPr>
            <a:r>
              <a:rPr lang="en-GB" dirty="0"/>
              <a:t>Listen to the views of others and show respect.</a:t>
            </a:r>
          </a:p>
          <a:p>
            <a:pPr>
              <a:lnSpc>
                <a:spcPct val="114000"/>
              </a:lnSpc>
              <a:spcBef>
                <a:spcPts val="0"/>
              </a:spcBef>
              <a:spcAft>
                <a:spcPts val="600"/>
              </a:spcAft>
            </a:pPr>
            <a:r>
              <a:rPr lang="en-GB" dirty="0"/>
              <a:t>If you disagree, comment on what was said, not the person who said it.</a:t>
            </a:r>
          </a:p>
          <a:p>
            <a:pPr>
              <a:lnSpc>
                <a:spcPct val="114000"/>
              </a:lnSpc>
              <a:spcBef>
                <a:spcPts val="0"/>
              </a:spcBef>
              <a:spcAft>
                <a:spcPts val="600"/>
              </a:spcAft>
            </a:pPr>
            <a:r>
              <a:rPr lang="en-GB" dirty="0"/>
              <a:t>Do not share personal information about other people.</a:t>
            </a:r>
          </a:p>
          <a:p>
            <a:pPr>
              <a:lnSpc>
                <a:spcPct val="114000"/>
              </a:lnSpc>
              <a:spcBef>
                <a:spcPts val="0"/>
              </a:spcBef>
              <a:spcAft>
                <a:spcPts val="600"/>
              </a:spcAft>
            </a:pPr>
            <a:r>
              <a:rPr lang="en-GB" dirty="0"/>
              <a:t>If you’re worried about something that has happened to you or a friend, talk to a member of staff or an adult you trust after the session.</a:t>
            </a:r>
          </a:p>
          <a:p>
            <a:pPr>
              <a:lnSpc>
                <a:spcPct val="114000"/>
              </a:lnSpc>
              <a:spcBef>
                <a:spcPts val="0"/>
              </a:spcBef>
              <a:spcAft>
                <a:spcPts val="600"/>
              </a:spcAft>
            </a:pPr>
            <a:r>
              <a:rPr lang="en-GB" dirty="0"/>
              <a:t>If a member of staff becomes aware of a risk to a young person’s safety, this information may need to be shared.</a:t>
            </a:r>
          </a:p>
        </p:txBody>
      </p:sp>
      <p:sp>
        <p:nvSpPr>
          <p:cNvPr id="3" name="Slide Number Placeholder 2">
            <a:extLst>
              <a:ext uri="{FF2B5EF4-FFF2-40B4-BE49-F238E27FC236}">
                <a16:creationId xmlns:a16="http://schemas.microsoft.com/office/drawing/2014/main" id="{2D961974-4ED6-4CAD-B0F4-6B92D001E60A}"/>
              </a:ext>
            </a:extLst>
          </p:cNvPr>
          <p:cNvSpPr>
            <a:spLocks noGrp="1"/>
          </p:cNvSpPr>
          <p:nvPr>
            <p:ph type="sldNum" sz="quarter" idx="12"/>
          </p:nvPr>
        </p:nvSpPr>
        <p:spPr/>
        <p:txBody>
          <a:bodyPr/>
          <a:lstStyle/>
          <a:p>
            <a:fld id="{9A204BD2-ADAC-4DD9-87BA-ED0225123CB0}" type="slidenum">
              <a:rPr lang="en-GB" smtClean="0"/>
              <a:pPr/>
              <a:t>3</a:t>
            </a:fld>
            <a:endParaRPr lang="en-GB" dirty="0"/>
          </a:p>
        </p:txBody>
      </p:sp>
    </p:spTree>
    <p:extLst>
      <p:ext uri="{BB962C8B-B14F-4D97-AF65-F5344CB8AC3E}">
        <p14:creationId xmlns:p14="http://schemas.microsoft.com/office/powerpoint/2010/main" val="1437091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95F1-5483-41B8-9993-B2B19237C0C9}"/>
              </a:ext>
            </a:extLst>
          </p:cNvPr>
          <p:cNvSpPr>
            <a:spLocks noGrp="1"/>
          </p:cNvSpPr>
          <p:nvPr>
            <p:ph type="title"/>
          </p:nvPr>
        </p:nvSpPr>
        <p:spPr>
          <a:xfrm>
            <a:off x="838200" y="365125"/>
            <a:ext cx="10515600" cy="1325563"/>
          </a:xfrm>
        </p:spPr>
        <p:txBody>
          <a:bodyPr/>
          <a:lstStyle/>
          <a:p>
            <a:r>
              <a:rPr lang="en-GB" dirty="0"/>
              <a:t>Beliefs activity</a:t>
            </a:r>
          </a:p>
        </p:txBody>
      </p:sp>
      <p:sp>
        <p:nvSpPr>
          <p:cNvPr id="4" name="Slide Number Placeholder 3">
            <a:extLst>
              <a:ext uri="{FF2B5EF4-FFF2-40B4-BE49-F238E27FC236}">
                <a16:creationId xmlns:a16="http://schemas.microsoft.com/office/drawing/2014/main" id="{84DE2B8B-FBB5-4927-AC0C-36D633913973}"/>
              </a:ext>
            </a:extLst>
          </p:cNvPr>
          <p:cNvSpPr>
            <a:spLocks noGrp="1"/>
          </p:cNvSpPr>
          <p:nvPr>
            <p:ph type="sldNum" sz="quarter" idx="12"/>
          </p:nvPr>
        </p:nvSpPr>
        <p:spPr/>
        <p:txBody>
          <a:bodyPr/>
          <a:lstStyle/>
          <a:p>
            <a:fld id="{9A204BD2-ADAC-4DD9-87BA-ED0225123CB0}" type="slidenum">
              <a:rPr lang="en-GB" smtClean="0"/>
              <a:pPr/>
              <a:t>4</a:t>
            </a:fld>
            <a:endParaRPr lang="en-GB" dirty="0"/>
          </a:p>
        </p:txBody>
      </p:sp>
      <p:sp>
        <p:nvSpPr>
          <p:cNvPr id="5" name="Rectangle: Rounded Corners 4">
            <a:extLst>
              <a:ext uri="{FF2B5EF4-FFF2-40B4-BE49-F238E27FC236}">
                <a16:creationId xmlns:a16="http://schemas.microsoft.com/office/drawing/2014/main" id="{D2DDB654-41A5-48E2-8F8E-0393089F192F}"/>
              </a:ext>
            </a:extLst>
          </p:cNvPr>
          <p:cNvSpPr/>
          <p:nvPr/>
        </p:nvSpPr>
        <p:spPr>
          <a:xfrm>
            <a:off x="1561314" y="1572204"/>
            <a:ext cx="9069372" cy="1109073"/>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If a young person notices someone doing or saying something that could upset someone else, they should generally just mind their own business.</a:t>
            </a:r>
          </a:p>
        </p:txBody>
      </p:sp>
      <p:sp>
        <p:nvSpPr>
          <p:cNvPr id="6" name="Rectangle: Rounded Corners 5">
            <a:extLst>
              <a:ext uri="{FF2B5EF4-FFF2-40B4-BE49-F238E27FC236}">
                <a16:creationId xmlns:a16="http://schemas.microsoft.com/office/drawing/2014/main" id="{86428B3C-4A09-4C67-B6D3-BBFE9DA2120A}"/>
              </a:ext>
            </a:extLst>
          </p:cNvPr>
          <p:cNvSpPr/>
          <p:nvPr/>
        </p:nvSpPr>
        <p:spPr>
          <a:xfrm>
            <a:off x="1561312" y="4073574"/>
            <a:ext cx="9069373" cy="1109073"/>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In life people should stand up for each other more.</a:t>
            </a:r>
          </a:p>
        </p:txBody>
      </p:sp>
      <p:sp>
        <p:nvSpPr>
          <p:cNvPr id="7" name="Rectangle: Rounded Corners 6">
            <a:extLst>
              <a:ext uri="{FF2B5EF4-FFF2-40B4-BE49-F238E27FC236}">
                <a16:creationId xmlns:a16="http://schemas.microsoft.com/office/drawing/2014/main" id="{CD115C67-750C-45C9-9094-CE94CBDD618F}"/>
              </a:ext>
            </a:extLst>
          </p:cNvPr>
          <p:cNvSpPr/>
          <p:nvPr/>
        </p:nvSpPr>
        <p:spPr>
          <a:xfrm>
            <a:off x="1561314" y="5275336"/>
            <a:ext cx="9069371" cy="1109073"/>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Offending someone is ok if it was meant to be a joke.</a:t>
            </a:r>
          </a:p>
        </p:txBody>
      </p:sp>
      <p:sp>
        <p:nvSpPr>
          <p:cNvPr id="8" name="Rectangle: Rounded Corners 7">
            <a:extLst>
              <a:ext uri="{FF2B5EF4-FFF2-40B4-BE49-F238E27FC236}">
                <a16:creationId xmlns:a16="http://schemas.microsoft.com/office/drawing/2014/main" id="{D4FCCE8D-317A-456C-B678-E8CF76521A91}"/>
              </a:ext>
            </a:extLst>
          </p:cNvPr>
          <p:cNvSpPr/>
          <p:nvPr/>
        </p:nvSpPr>
        <p:spPr>
          <a:xfrm>
            <a:off x="1561314" y="2822889"/>
            <a:ext cx="9069372" cy="1109073"/>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We all have a responsibility to care about other people.</a:t>
            </a:r>
          </a:p>
        </p:txBody>
      </p:sp>
    </p:spTree>
    <p:extLst>
      <p:ext uri="{BB962C8B-B14F-4D97-AF65-F5344CB8AC3E}">
        <p14:creationId xmlns:p14="http://schemas.microsoft.com/office/powerpoint/2010/main" val="2114552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1C60-E7F7-43B1-99BA-E5B0704F66A6}"/>
              </a:ext>
            </a:extLst>
          </p:cNvPr>
          <p:cNvSpPr>
            <a:spLocks noGrp="1"/>
          </p:cNvSpPr>
          <p:nvPr>
            <p:ph type="title"/>
          </p:nvPr>
        </p:nvSpPr>
        <p:spPr/>
        <p:txBody>
          <a:bodyPr/>
          <a:lstStyle/>
          <a:p>
            <a:r>
              <a:rPr lang="en-GB" dirty="0"/>
              <a:t>What is a positive bystander?</a:t>
            </a:r>
          </a:p>
        </p:txBody>
      </p:sp>
      <p:sp>
        <p:nvSpPr>
          <p:cNvPr id="3" name="Content Placeholder 2">
            <a:extLst>
              <a:ext uri="{FF2B5EF4-FFF2-40B4-BE49-F238E27FC236}">
                <a16:creationId xmlns:a16="http://schemas.microsoft.com/office/drawing/2014/main" id="{2299D6E6-04CF-48CC-87CB-E4BFC5925CF3}"/>
              </a:ext>
            </a:extLst>
          </p:cNvPr>
          <p:cNvSpPr>
            <a:spLocks noGrp="1"/>
          </p:cNvSpPr>
          <p:nvPr>
            <p:ph idx="1"/>
          </p:nvPr>
        </p:nvSpPr>
        <p:spPr/>
        <p:txBody>
          <a:bodyPr/>
          <a:lstStyle/>
          <a:p>
            <a:pPr marL="0" indent="0">
              <a:buNone/>
            </a:pPr>
            <a:r>
              <a:rPr lang="en-GB" dirty="0"/>
              <a:t>A </a:t>
            </a:r>
            <a:r>
              <a:rPr lang="en-GB" b="1" dirty="0"/>
              <a:t>bystander</a:t>
            </a:r>
            <a:r>
              <a:rPr lang="en-GB" dirty="0"/>
              <a:t> is someone who witnesses (sees or hears) something bad happening.</a:t>
            </a:r>
          </a:p>
          <a:p>
            <a:pPr marL="0" indent="0">
              <a:buNone/>
            </a:pPr>
            <a:endParaRPr lang="en-GB" dirty="0"/>
          </a:p>
          <a:p>
            <a:pPr marL="0" indent="0">
              <a:buNone/>
            </a:pPr>
            <a:r>
              <a:rPr lang="en-GB" dirty="0"/>
              <a:t>We will all be bystanders at some point in our lives, at these times we can either be:</a:t>
            </a:r>
          </a:p>
          <a:p>
            <a:pPr marL="0" indent="0">
              <a:buNone/>
            </a:pPr>
            <a:r>
              <a:rPr lang="en-GB" dirty="0"/>
              <a:t>A </a:t>
            </a:r>
            <a:r>
              <a:rPr lang="en-GB" b="1" dirty="0"/>
              <a:t>passive bystander</a:t>
            </a:r>
            <a:r>
              <a:rPr lang="en-GB" dirty="0"/>
              <a:t>: someone who chooses, for whatever reason, to ignore the bad thing or do nothing about it.</a:t>
            </a:r>
          </a:p>
          <a:p>
            <a:pPr marL="0" indent="0">
              <a:buNone/>
            </a:pPr>
            <a:r>
              <a:rPr lang="en-GB" dirty="0"/>
              <a:t>A </a:t>
            </a:r>
            <a:r>
              <a:rPr lang="en-GB" b="1" dirty="0"/>
              <a:t>positive bystander</a:t>
            </a:r>
            <a:r>
              <a:rPr lang="en-GB" dirty="0"/>
              <a:t>: someone who does something to try and improve the situation. Other names you might hear for this are being an ‘active bystander’ or an ‘ally’.</a:t>
            </a:r>
          </a:p>
        </p:txBody>
      </p:sp>
      <p:sp>
        <p:nvSpPr>
          <p:cNvPr id="4" name="Slide Number Placeholder 3">
            <a:extLst>
              <a:ext uri="{FF2B5EF4-FFF2-40B4-BE49-F238E27FC236}">
                <a16:creationId xmlns:a16="http://schemas.microsoft.com/office/drawing/2014/main" id="{10140EA1-C6CD-4FA5-94C1-F9988FEAF510}"/>
              </a:ext>
            </a:extLst>
          </p:cNvPr>
          <p:cNvSpPr>
            <a:spLocks noGrp="1"/>
          </p:cNvSpPr>
          <p:nvPr>
            <p:ph type="sldNum" sz="quarter" idx="12"/>
          </p:nvPr>
        </p:nvSpPr>
        <p:spPr/>
        <p:txBody>
          <a:bodyPr/>
          <a:lstStyle/>
          <a:p>
            <a:fld id="{9A204BD2-ADAC-4DD9-87BA-ED0225123CB0}" type="slidenum">
              <a:rPr lang="en-GB" smtClean="0"/>
              <a:pPr/>
              <a:t>5</a:t>
            </a:fld>
            <a:endParaRPr lang="en-GB" dirty="0"/>
          </a:p>
        </p:txBody>
      </p:sp>
    </p:spTree>
    <p:extLst>
      <p:ext uri="{BB962C8B-B14F-4D97-AF65-F5344CB8AC3E}">
        <p14:creationId xmlns:p14="http://schemas.microsoft.com/office/powerpoint/2010/main" val="437438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BA03F-751C-4092-AE96-D4A0EDB3C725}"/>
              </a:ext>
            </a:extLst>
          </p:cNvPr>
          <p:cNvSpPr>
            <a:spLocks noGrp="1"/>
          </p:cNvSpPr>
          <p:nvPr>
            <p:ph type="title"/>
          </p:nvPr>
        </p:nvSpPr>
        <p:spPr/>
        <p:txBody>
          <a:bodyPr/>
          <a:lstStyle/>
          <a:p>
            <a:r>
              <a:rPr lang="en-GB" dirty="0"/>
              <a:t>How to be a positive bystander</a:t>
            </a:r>
          </a:p>
        </p:txBody>
      </p:sp>
      <p:sp>
        <p:nvSpPr>
          <p:cNvPr id="3" name="Content Placeholder 2">
            <a:extLst>
              <a:ext uri="{FF2B5EF4-FFF2-40B4-BE49-F238E27FC236}">
                <a16:creationId xmlns:a16="http://schemas.microsoft.com/office/drawing/2014/main" id="{76260AB6-A396-4D37-9866-4C7FA59517A7}"/>
              </a:ext>
            </a:extLst>
          </p:cNvPr>
          <p:cNvSpPr>
            <a:spLocks noGrp="1"/>
          </p:cNvSpPr>
          <p:nvPr>
            <p:ph idx="1"/>
          </p:nvPr>
        </p:nvSpPr>
        <p:spPr/>
        <p:txBody>
          <a:bodyPr>
            <a:normAutofit fontScale="92500"/>
          </a:bodyPr>
          <a:lstStyle/>
          <a:p>
            <a:r>
              <a:rPr lang="en-GB" dirty="0"/>
              <a:t>There are usually a range of things people can do to be positive bystanders</a:t>
            </a:r>
          </a:p>
          <a:p>
            <a:r>
              <a:rPr lang="en-GB" dirty="0"/>
              <a:t>People can be positive bystanders by themselves, or as part of a group. Acting as part of a group is often called ‘collective action’</a:t>
            </a:r>
          </a:p>
          <a:p>
            <a:r>
              <a:rPr lang="en-GB" dirty="0"/>
              <a:t>People can act as positive bystanders through body language, action or words</a:t>
            </a:r>
          </a:p>
          <a:p>
            <a:r>
              <a:rPr lang="en-GB" dirty="0"/>
              <a:t>It doesn’t have to involve challenging the person/people in the moment, it might be something done afterwards</a:t>
            </a:r>
          </a:p>
          <a:p>
            <a:r>
              <a:rPr lang="en-GB" dirty="0"/>
              <a:t>What people do will vary according to the situation, what is possible and what is safe.</a:t>
            </a:r>
          </a:p>
          <a:p>
            <a:pPr marL="457200" lvl="1" indent="0">
              <a:buNone/>
            </a:pPr>
            <a:r>
              <a:rPr lang="en-GB" i="1" dirty="0"/>
              <a:t>For example, a young person may feel it is ok to challenge someone in their year group or below, but it may be less safe to directly challenge older people.</a:t>
            </a:r>
          </a:p>
        </p:txBody>
      </p:sp>
      <p:sp>
        <p:nvSpPr>
          <p:cNvPr id="4" name="Slide Number Placeholder 3">
            <a:extLst>
              <a:ext uri="{FF2B5EF4-FFF2-40B4-BE49-F238E27FC236}">
                <a16:creationId xmlns:a16="http://schemas.microsoft.com/office/drawing/2014/main" id="{0B372931-F040-43F8-914E-9FD91A397094}"/>
              </a:ext>
            </a:extLst>
          </p:cNvPr>
          <p:cNvSpPr>
            <a:spLocks noGrp="1"/>
          </p:cNvSpPr>
          <p:nvPr>
            <p:ph type="sldNum" sz="quarter" idx="12"/>
          </p:nvPr>
        </p:nvSpPr>
        <p:spPr/>
        <p:txBody>
          <a:bodyPr/>
          <a:lstStyle/>
          <a:p>
            <a:fld id="{9A204BD2-ADAC-4DD9-87BA-ED0225123CB0}" type="slidenum">
              <a:rPr lang="en-GB" smtClean="0"/>
              <a:pPr/>
              <a:t>6</a:t>
            </a:fld>
            <a:endParaRPr lang="en-GB" dirty="0"/>
          </a:p>
        </p:txBody>
      </p:sp>
    </p:spTree>
    <p:extLst>
      <p:ext uri="{BB962C8B-B14F-4D97-AF65-F5344CB8AC3E}">
        <p14:creationId xmlns:p14="http://schemas.microsoft.com/office/powerpoint/2010/main" val="2969402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F605EA-52D6-4B33-A896-950A3DF08C7B}"/>
              </a:ext>
            </a:extLst>
          </p:cNvPr>
          <p:cNvSpPr>
            <a:spLocks noGrp="1"/>
          </p:cNvSpPr>
          <p:nvPr>
            <p:ph type="title"/>
          </p:nvPr>
        </p:nvSpPr>
        <p:spPr>
          <a:xfrm>
            <a:off x="838200" y="2766218"/>
            <a:ext cx="10515600" cy="1325563"/>
          </a:xfrm>
        </p:spPr>
        <p:txBody>
          <a:bodyPr>
            <a:normAutofit/>
          </a:bodyPr>
          <a:lstStyle/>
          <a:p>
            <a:pPr algn="ctr"/>
            <a:r>
              <a:rPr lang="en-GB" sz="4000" dirty="0"/>
              <a:t>Can you think of an example of someone being a positive bystander?</a:t>
            </a:r>
          </a:p>
        </p:txBody>
      </p:sp>
      <p:sp>
        <p:nvSpPr>
          <p:cNvPr id="4" name="Slide Number Placeholder 3">
            <a:extLst>
              <a:ext uri="{FF2B5EF4-FFF2-40B4-BE49-F238E27FC236}">
                <a16:creationId xmlns:a16="http://schemas.microsoft.com/office/drawing/2014/main" id="{30507C24-EA0E-4D17-B3F5-93D4B7512E4D}"/>
              </a:ext>
            </a:extLst>
          </p:cNvPr>
          <p:cNvSpPr>
            <a:spLocks noGrp="1"/>
          </p:cNvSpPr>
          <p:nvPr>
            <p:ph type="sldNum" sz="quarter" idx="12"/>
          </p:nvPr>
        </p:nvSpPr>
        <p:spPr/>
        <p:txBody>
          <a:bodyPr/>
          <a:lstStyle/>
          <a:p>
            <a:fld id="{9A204BD2-ADAC-4DD9-87BA-ED0225123CB0}" type="slidenum">
              <a:rPr lang="en-GB" smtClean="0"/>
              <a:pPr/>
              <a:t>7</a:t>
            </a:fld>
            <a:endParaRPr lang="en-GB" dirty="0"/>
          </a:p>
        </p:txBody>
      </p:sp>
      <p:pic>
        <p:nvPicPr>
          <p:cNvPr id="6" name="Graphic 5">
            <a:extLst>
              <a:ext uri="{FF2B5EF4-FFF2-40B4-BE49-F238E27FC236}">
                <a16:creationId xmlns:a16="http://schemas.microsoft.com/office/drawing/2014/main" id="{AFB174F4-21F4-441C-8C62-A1CD63DACFA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53" y="2669952"/>
            <a:ext cx="759047" cy="759047"/>
          </a:xfrm>
          <a:prstGeom prst="rect">
            <a:avLst/>
          </a:prstGeom>
        </p:spPr>
      </p:pic>
    </p:spTree>
    <p:extLst>
      <p:ext uri="{BB962C8B-B14F-4D97-AF65-F5344CB8AC3E}">
        <p14:creationId xmlns:p14="http://schemas.microsoft.com/office/powerpoint/2010/main" val="556855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7C61C3-F063-44D6-A017-3E37F0243C7B}"/>
              </a:ext>
            </a:extLst>
          </p:cNvPr>
          <p:cNvSpPr>
            <a:spLocks noGrp="1"/>
          </p:cNvSpPr>
          <p:nvPr>
            <p:ph type="sldNum" sz="quarter" idx="12"/>
          </p:nvPr>
        </p:nvSpPr>
        <p:spPr/>
        <p:txBody>
          <a:bodyPr/>
          <a:lstStyle/>
          <a:p>
            <a:fld id="{9A204BD2-ADAC-4DD9-87BA-ED0225123CB0}" type="slidenum">
              <a:rPr lang="en-GB" smtClean="0"/>
              <a:pPr/>
              <a:t>8</a:t>
            </a:fld>
            <a:endParaRPr lang="en-GB" dirty="0"/>
          </a:p>
        </p:txBody>
      </p:sp>
      <p:sp>
        <p:nvSpPr>
          <p:cNvPr id="4" name="Speech Bubble: Rectangle with Corners Rounded 3">
            <a:extLst>
              <a:ext uri="{FF2B5EF4-FFF2-40B4-BE49-F238E27FC236}">
                <a16:creationId xmlns:a16="http://schemas.microsoft.com/office/drawing/2014/main" id="{C9BE78A8-2335-4A75-8281-F5425E01DA18}"/>
              </a:ext>
            </a:extLst>
          </p:cNvPr>
          <p:cNvSpPr/>
          <p:nvPr/>
        </p:nvSpPr>
        <p:spPr>
          <a:xfrm>
            <a:off x="2844276" y="160098"/>
            <a:ext cx="6503447" cy="2007909"/>
          </a:xfrm>
          <a:prstGeom prst="wedgeRoundRectCallout">
            <a:avLst>
              <a:gd name="adj1" fmla="val -6446"/>
              <a:gd name="adj2" fmla="val 64430"/>
              <a:gd name="adj3" fmla="val 16667"/>
            </a:avLst>
          </a:prstGeom>
          <a:solidFill>
            <a:schemeClr val="bg1"/>
          </a:solid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200" dirty="0">
              <a:solidFill>
                <a:schemeClr val="tx1"/>
              </a:solidFill>
              <a:latin typeface="Open Sans" pitchFamily="2" charset="0"/>
              <a:ea typeface="Open Sans" pitchFamily="2" charset="0"/>
              <a:cs typeface="Open Sans" pitchFamily="2" charset="0"/>
            </a:endParaRPr>
          </a:p>
          <a:p>
            <a:r>
              <a:rPr lang="en-GB" sz="2200" dirty="0">
                <a:solidFill>
                  <a:schemeClr val="tx1"/>
                </a:solidFill>
                <a:latin typeface="Open Sans" pitchFamily="2" charset="0"/>
                <a:ea typeface="Open Sans" pitchFamily="2" charset="0"/>
                <a:cs typeface="Open Sans" pitchFamily="2" charset="0"/>
              </a:rPr>
              <a:t>What hurts the victim most is not the cruelty of the oppressor but the silence of the bystander.</a:t>
            </a:r>
          </a:p>
          <a:p>
            <a:endParaRPr lang="en-GB" sz="2200" dirty="0">
              <a:solidFill>
                <a:schemeClr val="tx1"/>
              </a:solidFill>
              <a:latin typeface="Open Sans" pitchFamily="2" charset="0"/>
              <a:ea typeface="Open Sans" pitchFamily="2" charset="0"/>
              <a:cs typeface="Open Sans" pitchFamily="2" charset="0"/>
            </a:endParaRPr>
          </a:p>
          <a:p>
            <a:r>
              <a:rPr lang="en-GB" sz="2200" b="1" dirty="0">
                <a:solidFill>
                  <a:schemeClr val="tx1"/>
                </a:solidFill>
                <a:latin typeface="Open Sans" pitchFamily="2" charset="0"/>
                <a:ea typeface="Open Sans" pitchFamily="2" charset="0"/>
                <a:cs typeface="Open Sans" pitchFamily="2" charset="0"/>
              </a:rPr>
              <a:t>Elie Wiesel</a:t>
            </a:r>
          </a:p>
          <a:p>
            <a:r>
              <a:rPr lang="en-GB" sz="2200" dirty="0">
                <a:solidFill>
                  <a:schemeClr val="tx1"/>
                </a:solidFill>
                <a:latin typeface="Open Sans" pitchFamily="2" charset="0"/>
                <a:ea typeface="Open Sans" pitchFamily="2" charset="0"/>
                <a:cs typeface="Open Sans" pitchFamily="2" charset="0"/>
              </a:rPr>
              <a:t> </a:t>
            </a:r>
          </a:p>
        </p:txBody>
      </p:sp>
      <p:sp>
        <p:nvSpPr>
          <p:cNvPr id="5" name="Speech Bubble: Rectangle with Corners Rounded 4">
            <a:extLst>
              <a:ext uri="{FF2B5EF4-FFF2-40B4-BE49-F238E27FC236}">
                <a16:creationId xmlns:a16="http://schemas.microsoft.com/office/drawing/2014/main" id="{FFF58FF6-2E2F-437B-9FD0-8AB5A8F2115B}"/>
              </a:ext>
            </a:extLst>
          </p:cNvPr>
          <p:cNvSpPr/>
          <p:nvPr/>
        </p:nvSpPr>
        <p:spPr>
          <a:xfrm>
            <a:off x="6476480" y="2425045"/>
            <a:ext cx="5269061" cy="2007909"/>
          </a:xfrm>
          <a:prstGeom prst="wedgeRoundRectCallout">
            <a:avLst>
              <a:gd name="adj1" fmla="val 39402"/>
              <a:gd name="adj2" fmla="val 69591"/>
              <a:gd name="adj3" fmla="val 16667"/>
            </a:avLst>
          </a:prstGeom>
          <a:solidFill>
            <a:schemeClr val="bg1"/>
          </a:solid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200" dirty="0">
              <a:solidFill>
                <a:schemeClr val="tx1"/>
              </a:solidFill>
              <a:latin typeface="Open Sans" pitchFamily="2" charset="0"/>
              <a:ea typeface="Open Sans" pitchFamily="2" charset="0"/>
              <a:cs typeface="Open Sans" pitchFamily="2" charset="0"/>
            </a:endParaRPr>
          </a:p>
          <a:p>
            <a:r>
              <a:rPr lang="en-GB" sz="2200" dirty="0">
                <a:solidFill>
                  <a:schemeClr val="tx1"/>
                </a:solidFill>
                <a:latin typeface="Open Sans" pitchFamily="2" charset="0"/>
                <a:ea typeface="Open Sans" pitchFamily="2" charset="0"/>
                <a:cs typeface="Open Sans" pitchFamily="2" charset="0"/>
              </a:rPr>
              <a:t>Courage calls to courage everywhere.</a:t>
            </a:r>
          </a:p>
          <a:p>
            <a:endParaRPr lang="en-GB" sz="2200" dirty="0">
              <a:solidFill>
                <a:schemeClr val="tx1"/>
              </a:solidFill>
              <a:latin typeface="Open Sans" pitchFamily="2" charset="0"/>
              <a:ea typeface="Open Sans" pitchFamily="2" charset="0"/>
              <a:cs typeface="Open Sans" pitchFamily="2" charset="0"/>
            </a:endParaRPr>
          </a:p>
          <a:p>
            <a:r>
              <a:rPr lang="en-GB" sz="2200" b="1" dirty="0">
                <a:solidFill>
                  <a:schemeClr val="tx1"/>
                </a:solidFill>
                <a:latin typeface="Open Sans" pitchFamily="2" charset="0"/>
                <a:ea typeface="Open Sans" pitchFamily="2" charset="0"/>
                <a:cs typeface="Open Sans" pitchFamily="2" charset="0"/>
              </a:rPr>
              <a:t>Millicent Fawcett</a:t>
            </a:r>
          </a:p>
          <a:p>
            <a:endParaRPr lang="en-GB" sz="2200" dirty="0">
              <a:solidFill>
                <a:schemeClr val="tx1"/>
              </a:solidFill>
              <a:latin typeface="Open Sans" pitchFamily="2" charset="0"/>
              <a:ea typeface="Open Sans" pitchFamily="2" charset="0"/>
              <a:cs typeface="Open Sans" pitchFamily="2" charset="0"/>
            </a:endParaRPr>
          </a:p>
        </p:txBody>
      </p:sp>
      <p:sp>
        <p:nvSpPr>
          <p:cNvPr id="6" name="Speech Bubble: Rectangle with Corners Rounded 5">
            <a:extLst>
              <a:ext uri="{FF2B5EF4-FFF2-40B4-BE49-F238E27FC236}">
                <a16:creationId xmlns:a16="http://schemas.microsoft.com/office/drawing/2014/main" id="{9C4691E4-0D43-4024-A74D-A96BE7837F89}"/>
              </a:ext>
            </a:extLst>
          </p:cNvPr>
          <p:cNvSpPr/>
          <p:nvPr/>
        </p:nvSpPr>
        <p:spPr>
          <a:xfrm>
            <a:off x="446459" y="2644797"/>
            <a:ext cx="4614266" cy="2197752"/>
          </a:xfrm>
          <a:prstGeom prst="wedgeRoundRectCallout">
            <a:avLst>
              <a:gd name="adj1" fmla="val -39346"/>
              <a:gd name="adj2" fmla="val 63257"/>
              <a:gd name="adj3" fmla="val 16667"/>
            </a:avLst>
          </a:prstGeom>
          <a:solidFill>
            <a:schemeClr val="bg1"/>
          </a:solid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tx1"/>
              </a:solidFill>
              <a:latin typeface="Open Sans" pitchFamily="2" charset="0"/>
              <a:ea typeface="Open Sans" pitchFamily="2" charset="0"/>
              <a:cs typeface="Open Sans" pitchFamily="2" charset="0"/>
            </a:endParaRPr>
          </a:p>
          <a:p>
            <a:pPr>
              <a:lnSpc>
                <a:spcPct val="114000"/>
              </a:lnSpc>
            </a:pPr>
            <a:r>
              <a:rPr lang="en-GB" sz="2200" dirty="0">
                <a:solidFill>
                  <a:schemeClr val="tx1"/>
                </a:solidFill>
                <a:latin typeface="Open Sans" pitchFamily="2" charset="0"/>
                <a:ea typeface="Open Sans" pitchFamily="2" charset="0"/>
                <a:cs typeface="Open Sans" pitchFamily="2" charset="0"/>
              </a:rPr>
              <a:t>In the end we will remember not the words of our enemies, but the silence of our friends.</a:t>
            </a:r>
          </a:p>
          <a:p>
            <a:pPr>
              <a:lnSpc>
                <a:spcPct val="114000"/>
              </a:lnSpc>
            </a:pPr>
            <a:endParaRPr lang="en-GB" sz="2200" dirty="0">
              <a:solidFill>
                <a:schemeClr val="tx1"/>
              </a:solidFill>
              <a:latin typeface="Open Sans" pitchFamily="2" charset="0"/>
              <a:ea typeface="Open Sans" pitchFamily="2" charset="0"/>
              <a:cs typeface="Open Sans" pitchFamily="2" charset="0"/>
            </a:endParaRPr>
          </a:p>
          <a:p>
            <a:pPr>
              <a:lnSpc>
                <a:spcPct val="114000"/>
              </a:lnSpc>
            </a:pPr>
            <a:r>
              <a:rPr lang="en-GB" sz="2200" b="1" dirty="0">
                <a:solidFill>
                  <a:schemeClr val="tx1"/>
                </a:solidFill>
                <a:latin typeface="Open Sans" pitchFamily="2" charset="0"/>
                <a:ea typeface="Open Sans" pitchFamily="2" charset="0"/>
                <a:cs typeface="Open Sans" pitchFamily="2" charset="0"/>
              </a:rPr>
              <a:t>Martin Luther King</a:t>
            </a:r>
          </a:p>
          <a:p>
            <a:pPr algn="ctr"/>
            <a:endParaRPr lang="en-GB" sz="2200" dirty="0">
              <a:solidFill>
                <a:schemeClr val="tx1"/>
              </a:solidFill>
              <a:latin typeface="Open Sans" pitchFamily="2" charset="0"/>
              <a:ea typeface="Open Sans" pitchFamily="2" charset="0"/>
              <a:cs typeface="Open Sans" pitchFamily="2" charset="0"/>
            </a:endParaRPr>
          </a:p>
        </p:txBody>
      </p:sp>
      <p:pic>
        <p:nvPicPr>
          <p:cNvPr id="7" name="Graphic 6">
            <a:extLst>
              <a:ext uri="{FF2B5EF4-FFF2-40B4-BE49-F238E27FC236}">
                <a16:creationId xmlns:a16="http://schemas.microsoft.com/office/drawing/2014/main" id="{8A08623C-0302-48E2-8769-91950A56329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639" y="5589836"/>
            <a:ext cx="727951" cy="727951"/>
          </a:xfrm>
          <a:prstGeom prst="rect">
            <a:avLst/>
          </a:prstGeom>
        </p:spPr>
      </p:pic>
      <p:sp>
        <p:nvSpPr>
          <p:cNvPr id="8" name="Content Placeholder 2">
            <a:extLst>
              <a:ext uri="{FF2B5EF4-FFF2-40B4-BE49-F238E27FC236}">
                <a16:creationId xmlns:a16="http://schemas.microsoft.com/office/drawing/2014/main" id="{5C10B509-FB73-49A2-8BEA-FF5971BE3F7F}"/>
              </a:ext>
            </a:extLst>
          </p:cNvPr>
          <p:cNvSpPr txBox="1">
            <a:spLocks/>
          </p:cNvSpPr>
          <p:nvPr/>
        </p:nvSpPr>
        <p:spPr>
          <a:xfrm>
            <a:off x="999264" y="5678560"/>
            <a:ext cx="9485856" cy="508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latin typeface="Open Sans" panose="020B0606030504020204" pitchFamily="34" charset="0"/>
                <a:ea typeface="Open Sans" panose="020B0606030504020204" pitchFamily="34" charset="0"/>
                <a:cs typeface="Open Sans" panose="020B0606030504020204" pitchFamily="34" charset="0"/>
              </a:rPr>
              <a:t>Can you think of any other reasons why it’s important to be a positive bystander?</a:t>
            </a:r>
          </a:p>
        </p:txBody>
      </p:sp>
    </p:spTree>
    <p:extLst>
      <p:ext uri="{BB962C8B-B14F-4D97-AF65-F5344CB8AC3E}">
        <p14:creationId xmlns:p14="http://schemas.microsoft.com/office/powerpoint/2010/main" val="1968990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957F-1B01-49BB-A714-BB0B961E5D14}"/>
              </a:ext>
            </a:extLst>
          </p:cNvPr>
          <p:cNvSpPr>
            <a:spLocks noGrp="1"/>
          </p:cNvSpPr>
          <p:nvPr>
            <p:ph type="title"/>
          </p:nvPr>
        </p:nvSpPr>
        <p:spPr/>
        <p:txBody>
          <a:bodyPr/>
          <a:lstStyle/>
          <a:p>
            <a:r>
              <a:rPr lang="en-GB" dirty="0"/>
              <a:t>Why is it important to be a positive bystander?</a:t>
            </a:r>
          </a:p>
        </p:txBody>
      </p:sp>
      <p:sp>
        <p:nvSpPr>
          <p:cNvPr id="4" name="Content Placeholder 3">
            <a:extLst>
              <a:ext uri="{FF2B5EF4-FFF2-40B4-BE49-F238E27FC236}">
                <a16:creationId xmlns:a16="http://schemas.microsoft.com/office/drawing/2014/main" id="{BE91E949-1DF7-4CC6-ADBD-568BA8E0C4AF}"/>
              </a:ext>
            </a:extLst>
          </p:cNvPr>
          <p:cNvSpPr>
            <a:spLocks noGrp="1"/>
          </p:cNvSpPr>
          <p:nvPr>
            <p:ph idx="1"/>
          </p:nvPr>
        </p:nvSpPr>
        <p:spPr/>
        <p:txBody>
          <a:bodyPr>
            <a:normAutofit/>
          </a:bodyPr>
          <a:lstStyle/>
          <a:p>
            <a:r>
              <a:rPr lang="en-GB" dirty="0"/>
              <a:t>It can make communities and society better places. </a:t>
            </a:r>
          </a:p>
          <a:p>
            <a:r>
              <a:rPr lang="en-GB" dirty="0"/>
              <a:t>Whenever one person stands up and says ‘wait a minute this is wrong’ it helps others do the same. </a:t>
            </a:r>
          </a:p>
          <a:p>
            <a:r>
              <a:rPr lang="en-GB" dirty="0"/>
              <a:t>Research says that when a ‘bully’ is challenged, they are less likely to behave that way again. </a:t>
            </a:r>
          </a:p>
          <a:p>
            <a:r>
              <a:rPr lang="en-GB" dirty="0"/>
              <a:t>Supporting someone in a difficult situation can improve their mental health. </a:t>
            </a:r>
          </a:p>
          <a:p>
            <a:r>
              <a:rPr lang="en-GB" dirty="0"/>
              <a:t>It can help people to live up to their core values (what they believe is important in life). </a:t>
            </a:r>
          </a:p>
        </p:txBody>
      </p:sp>
      <p:sp>
        <p:nvSpPr>
          <p:cNvPr id="3" name="Slide Number Placeholder 2">
            <a:extLst>
              <a:ext uri="{FF2B5EF4-FFF2-40B4-BE49-F238E27FC236}">
                <a16:creationId xmlns:a16="http://schemas.microsoft.com/office/drawing/2014/main" id="{1508600D-CFC2-4880-A6EE-CD56C79CE03C}"/>
              </a:ext>
            </a:extLst>
          </p:cNvPr>
          <p:cNvSpPr>
            <a:spLocks noGrp="1"/>
          </p:cNvSpPr>
          <p:nvPr>
            <p:ph type="sldNum" sz="quarter" idx="12"/>
          </p:nvPr>
        </p:nvSpPr>
        <p:spPr/>
        <p:txBody>
          <a:bodyPr/>
          <a:lstStyle/>
          <a:p>
            <a:fld id="{9A204BD2-ADAC-4DD9-87BA-ED0225123CB0}" type="slidenum">
              <a:rPr lang="en-GB" smtClean="0"/>
              <a:pPr/>
              <a:t>9</a:t>
            </a:fld>
            <a:endParaRPr lang="en-GB" dirty="0"/>
          </a:p>
        </p:txBody>
      </p:sp>
    </p:spTree>
    <p:extLst>
      <p:ext uri="{BB962C8B-B14F-4D97-AF65-F5344CB8AC3E}">
        <p14:creationId xmlns:p14="http://schemas.microsoft.com/office/powerpoint/2010/main" val="28542960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10.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3.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4.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5.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6.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7.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8.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9.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values" id="{1471CD70-2B8C-4447-B2B2-8C41647C0875}" vid="{BDF7B175-53D1-48E5-BD89-364557C47E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327ca096-cb7a-4318-8957-25485b441199" origin="userSelected">
  <element uid="c4fe7354-9cb4-47ef-8d56-184d2184c452" value=""/>
  <element uid="58a3127c-c8d2-4d27-8003-77d300e631d1" value=""/>
  <element uid="c3ef2759-02b7-4f34-b996-0fb97d66ca1d" value=""/>
</sisl>
</file>

<file path=customXml/itemProps1.xml><?xml version="1.0" encoding="utf-8"?>
<ds:datastoreItem xmlns:ds="http://schemas.openxmlformats.org/officeDocument/2006/customXml" ds:itemID="{FD98B613-3841-4DFA-A67B-3646983E8D2F}">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0</TotalTime>
  <Words>926</Words>
  <Application>Microsoft Office PowerPoint</Application>
  <PresentationFormat>Widescreen</PresentationFormat>
  <Paragraphs>120</Paragraphs>
  <Slides>15</Slides>
  <Notes>14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Open Sans</vt:lpstr>
      <vt:lpstr>Office Theme</vt:lpstr>
      <vt:lpstr>Being a  positive bystander</vt:lpstr>
      <vt:lpstr>Learning objectives and outcomes</vt:lpstr>
      <vt:lpstr>Ground rules</vt:lpstr>
      <vt:lpstr>Beliefs activity</vt:lpstr>
      <vt:lpstr>What is a positive bystander?</vt:lpstr>
      <vt:lpstr>How to be a positive bystander</vt:lpstr>
      <vt:lpstr>Can you think of an example of someone being a positive bystander?</vt:lpstr>
      <vt:lpstr>PowerPoint Presentation</vt:lpstr>
      <vt:lpstr>Why is it important to be a positive bystander?</vt:lpstr>
      <vt:lpstr>Statements</vt:lpstr>
      <vt:lpstr>Being a positive bystander</vt:lpstr>
      <vt:lpstr>Being a positive bystander</vt:lpstr>
      <vt:lpstr>How to be a positive bystander</vt:lpstr>
      <vt:lpstr>Closing activity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CSEA Education Team</dc:creator>
  <cp:keywords>OFFICIAL</cp:keywords>
  <cp:lastModifiedBy>Beca Fflur</cp:lastModifiedBy>
  <cp:revision>38</cp:revision>
  <dcterms:created xsi:type="dcterms:W3CDTF">2022-05-20T13:25:45Z</dcterms:created>
  <dcterms:modified xsi:type="dcterms:W3CDTF">2022-07-12T13:43:01Z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409aad94-6033-41b5-9787-6ed5f1faf2bb</vt:lpwstr>
  </property>
  <property fmtid="{D5CDD505-2E9C-101B-9397-08002B2CF9AE}" pid="3" name="bjClsUserRVM">
    <vt:lpwstr>[]</vt:lpwstr>
  </property>
  <property fmtid="{D5CDD505-2E9C-101B-9397-08002B2CF9AE}" pid="4" name="bjSaver">
    <vt:lpwstr>5ecPjGj5YM2zInr5oweeBG1dIiPMgBXU</vt:lpwstr>
  </property>
  <property fmtid="{D5CDD505-2E9C-101B-9397-08002B2CF9AE}" pid="5" name="bjDocumentLabelXML">
    <vt:lpwstr>&lt;?xml version="1.0" encoding="us-ascii"?&gt;&lt;sisl xmlns:xsi="http://www.w3.org/2001/XMLSchema-instance" xmlns:xsd="http://www.w3.org/2001/XMLSchema" sislVersion="0" policy="327ca096-cb7a-4318-8957-25485b441199" origin="userSelected" xmlns="http://www.boldonj</vt:lpwstr>
  </property>
  <property fmtid="{D5CDD505-2E9C-101B-9397-08002B2CF9AE}" pid="6" name="bjDocumentLabelXML-0">
    <vt:lpwstr>ames.com/2008/01/sie/internal/label"&gt;&lt;element uid="c4fe7354-9cb4-47ef-8d56-184d2184c452" value="" /&gt;&lt;element uid="58a3127c-c8d2-4d27-8003-77d300e631d1" value="" /&gt;&lt;element uid="c3ef2759-02b7-4f34-b996-0fb97d66ca1d" value="" /&gt;&lt;/sisl&gt;</vt:lpwstr>
  </property>
  <property fmtid="{D5CDD505-2E9C-101B-9397-08002B2CF9AE}" pid="7" name="bjDocumentSecurityLabel">
    <vt:lpwstr>OFFICIAL -- 0069e81c-f500-41df-8241-a393c2260c3a</vt:lpwstr>
  </property>
  <property fmtid="{D5CDD505-2E9C-101B-9397-08002B2CF9AE}" pid="8" name="N-Classification-ID">
    <vt:lpwstr>69317c31-0511-4d66-a8ed-77db756f4747 </vt:lpwstr>
  </property>
  <property fmtid="{D5CDD505-2E9C-101B-9397-08002B2CF9AE}" pid="9" name="N-Classification">
    <vt:lpwstr>OFFICIAL</vt:lpwstr>
  </property>
  <property fmtid="{D5CDD505-2E9C-101B-9397-08002B2CF9AE}" pid="10" name="N-BO-ID">
    <vt:lpwstr>0069e81c-f500-41df-8241-a393c2260c3a</vt:lpwstr>
  </property>
</Properties>
</file>